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10287000" cx="18288000"/>
  <p:notesSz cx="6858000" cy="9144000"/>
  <p:embeddedFontLst>
    <p:embeddedFont>
      <p:font typeface="DM Sans"/>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7" roundtripDataSignature="AMtx7mgSuE3QQ/audXG/enqktDU/IHjr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1AB6C6-93C2-4A96-A883-D4C11669AF0B}">
  <a:tblStyle styleId="{2D1AB6C6-93C2-4A96-A883-D4C11669AF0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DMSans-boldItalic.fntdata"/><Relationship Id="rId25" Type="http://schemas.openxmlformats.org/officeDocument/2006/relationships/font" Target="fonts/DMSans-bold.fntdata"/><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1792288" y="612775"/>
            <a:ext cx="5486400" cy="4114800"/>
          </a:xfrm>
          <a:prstGeom prst="rect">
            <a:avLst/>
          </a:prstGeom>
          <a:noFill/>
          <a:ln>
            <a:noFill/>
          </a:ln>
        </p:spPr>
      </p:sp>
      <p:sp>
        <p:nvSpPr>
          <p:cNvPr id="64" name="Google Shape;64;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4.png"/><Relationship Id="rId13" Type="http://schemas.openxmlformats.org/officeDocument/2006/relationships/image" Target="../media/image2.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 Id="rId4" Type="http://schemas.openxmlformats.org/officeDocument/2006/relationships/image" Target="../media/image11.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14.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4.png"/><Relationship Id="rId12"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jpg"/><Relationship Id="rId4" Type="http://schemas.openxmlformats.org/officeDocument/2006/relationships/image" Target="../media/image11.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14.png"/><Relationship Id="rId8"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image" Target="../media/image5.png"/><Relationship Id="rId9" Type="http://schemas.openxmlformats.org/officeDocument/2006/relationships/image" Target="../media/image32.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11.png"/><Relationship Id="rId8"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jpg"/><Relationship Id="rId4" Type="http://schemas.openxmlformats.org/officeDocument/2006/relationships/image" Target="../media/image28.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34.png"/><Relationship Id="rId5" Type="http://schemas.openxmlformats.org/officeDocument/2006/relationships/image" Target="../media/image11.pn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37.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4.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11.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14.pn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7.jp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4.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7.jpg"/><Relationship Id="rId4" Type="http://schemas.openxmlformats.org/officeDocument/2006/relationships/image" Target="../media/image11.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14.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7.jp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jp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7.jpg"/><Relationship Id="rId4" Type="http://schemas.openxmlformats.org/officeDocument/2006/relationships/image" Target="../media/image11.png"/><Relationship Id="rId5" Type="http://schemas.openxmlformats.org/officeDocument/2006/relationships/image" Target="../media/image23.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jp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9.png"/><Relationship Id="rId8"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
          <p:cNvSpPr/>
          <p:nvPr/>
        </p:nvSpPr>
        <p:spPr>
          <a:xfrm rot="-9363231">
            <a:off x="13720185" y="4677076"/>
            <a:ext cx="8962062" cy="8502757"/>
          </a:xfrm>
          <a:custGeom>
            <a:rect b="b" l="l" r="r" t="t"/>
            <a:pathLst>
              <a:path extrusionOk="0" h="8502757" w="8962062">
                <a:moveTo>
                  <a:pt x="0" y="0"/>
                </a:moveTo>
                <a:lnTo>
                  <a:pt x="8962062" y="0"/>
                </a:lnTo>
                <a:lnTo>
                  <a:pt x="8962062" y="8502757"/>
                </a:lnTo>
                <a:lnTo>
                  <a:pt x="0" y="850275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rot="5300415">
            <a:off x="700532" y="7651629"/>
            <a:ext cx="9090582" cy="8624690"/>
          </a:xfrm>
          <a:custGeom>
            <a:rect b="b" l="l" r="r" t="t"/>
            <a:pathLst>
              <a:path extrusionOk="0" h="8624690" w="9090582">
                <a:moveTo>
                  <a:pt x="0" y="0"/>
                </a:moveTo>
                <a:lnTo>
                  <a:pt x="9090583" y="0"/>
                </a:lnTo>
                <a:lnTo>
                  <a:pt x="9090583" y="8624690"/>
                </a:lnTo>
                <a:lnTo>
                  <a:pt x="0" y="86246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a:off x="7835048" y="8007571"/>
            <a:ext cx="9090582" cy="8624690"/>
          </a:xfrm>
          <a:custGeom>
            <a:rect b="b" l="l" r="r" t="t"/>
            <a:pathLst>
              <a:path extrusionOk="0" h="8624690" w="9090582">
                <a:moveTo>
                  <a:pt x="0" y="0"/>
                </a:moveTo>
                <a:lnTo>
                  <a:pt x="9090582" y="0"/>
                </a:lnTo>
                <a:lnTo>
                  <a:pt x="9090582" y="8624690"/>
                </a:lnTo>
                <a:lnTo>
                  <a:pt x="0" y="86246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p:nvPr/>
        </p:nvSpPr>
        <p:spPr>
          <a:xfrm rot="-2458172">
            <a:off x="-2397901" y="5079420"/>
            <a:ext cx="7094097" cy="7402536"/>
          </a:xfrm>
          <a:custGeom>
            <a:rect b="b" l="l" r="r" t="t"/>
            <a:pathLst>
              <a:path extrusionOk="0" h="7402536" w="7094097">
                <a:moveTo>
                  <a:pt x="0" y="0"/>
                </a:moveTo>
                <a:lnTo>
                  <a:pt x="7094097" y="0"/>
                </a:lnTo>
                <a:lnTo>
                  <a:pt x="7094097" y="7402535"/>
                </a:lnTo>
                <a:lnTo>
                  <a:pt x="0" y="740253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rot="5400000">
            <a:off x="13184114" y="8215051"/>
            <a:ext cx="4406496" cy="3076536"/>
          </a:xfrm>
          <a:custGeom>
            <a:rect b="b" l="l" r="r" t="t"/>
            <a:pathLst>
              <a:path extrusionOk="0" h="3076536" w="4406496">
                <a:moveTo>
                  <a:pt x="0" y="0"/>
                </a:moveTo>
                <a:lnTo>
                  <a:pt x="4406496" y="0"/>
                </a:lnTo>
                <a:lnTo>
                  <a:pt x="4406496" y="3076535"/>
                </a:lnTo>
                <a:lnTo>
                  <a:pt x="0" y="30765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6281090">
            <a:off x="1320227" y="7629457"/>
            <a:ext cx="2443611" cy="2953816"/>
          </a:xfrm>
          <a:custGeom>
            <a:rect b="b" l="l" r="r" t="t"/>
            <a:pathLst>
              <a:path extrusionOk="0" h="2953816" w="2443611">
                <a:moveTo>
                  <a:pt x="0" y="0"/>
                </a:moveTo>
                <a:lnTo>
                  <a:pt x="2443611" y="0"/>
                </a:lnTo>
                <a:lnTo>
                  <a:pt x="2443611" y="2953816"/>
                </a:lnTo>
                <a:lnTo>
                  <a:pt x="0" y="295381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p:nvPr/>
        </p:nvSpPr>
        <p:spPr>
          <a:xfrm rot="7850222">
            <a:off x="-3447454" y="-2594308"/>
            <a:ext cx="7637434" cy="7246015"/>
          </a:xfrm>
          <a:custGeom>
            <a:rect b="b" l="l" r="r" t="t"/>
            <a:pathLst>
              <a:path extrusionOk="0" h="7246015" w="7637434">
                <a:moveTo>
                  <a:pt x="0" y="0"/>
                </a:moveTo>
                <a:lnTo>
                  <a:pt x="7637433" y="0"/>
                </a:lnTo>
                <a:lnTo>
                  <a:pt x="7637433" y="7246016"/>
                </a:lnTo>
                <a:lnTo>
                  <a:pt x="0" y="724601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
          <p:cNvSpPr/>
          <p:nvPr/>
        </p:nvSpPr>
        <p:spPr>
          <a:xfrm rot="5300415">
            <a:off x="1394344" y="-6082814"/>
            <a:ext cx="9122123" cy="8654614"/>
          </a:xfrm>
          <a:custGeom>
            <a:rect b="b" l="l" r="r" t="t"/>
            <a:pathLst>
              <a:path extrusionOk="0" h="8654614" w="9122123">
                <a:moveTo>
                  <a:pt x="0" y="0"/>
                </a:moveTo>
                <a:lnTo>
                  <a:pt x="9122123" y="0"/>
                </a:lnTo>
                <a:lnTo>
                  <a:pt x="9122123" y="8654614"/>
                </a:lnTo>
                <a:lnTo>
                  <a:pt x="0" y="865461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rot="796355">
            <a:off x="7672657" y="-6251120"/>
            <a:ext cx="9122123" cy="8654614"/>
          </a:xfrm>
          <a:custGeom>
            <a:rect b="b" l="l" r="r" t="t"/>
            <a:pathLst>
              <a:path extrusionOk="0" h="8654614" w="9122123">
                <a:moveTo>
                  <a:pt x="0" y="0"/>
                </a:moveTo>
                <a:lnTo>
                  <a:pt x="9122123" y="0"/>
                </a:lnTo>
                <a:lnTo>
                  <a:pt x="9122123" y="8654614"/>
                </a:lnTo>
                <a:lnTo>
                  <a:pt x="0" y="865461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rot="-2458172">
            <a:off x="13269556" y="-2398456"/>
            <a:ext cx="7979489" cy="8326423"/>
          </a:xfrm>
          <a:custGeom>
            <a:rect b="b" l="l" r="r" t="t"/>
            <a:pathLst>
              <a:path extrusionOk="0" h="8326423" w="7979489">
                <a:moveTo>
                  <a:pt x="0" y="0"/>
                </a:moveTo>
                <a:lnTo>
                  <a:pt x="7979488" y="0"/>
                </a:lnTo>
                <a:lnTo>
                  <a:pt x="7979488" y="8326423"/>
                </a:lnTo>
                <a:lnTo>
                  <a:pt x="0" y="8326423"/>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p:nvPr/>
        </p:nvSpPr>
        <p:spPr>
          <a:xfrm rot="3566418">
            <a:off x="559792" y="-495930"/>
            <a:ext cx="3425615" cy="2534955"/>
          </a:xfrm>
          <a:custGeom>
            <a:rect b="b" l="l" r="r" t="t"/>
            <a:pathLst>
              <a:path extrusionOk="0" h="2534955" w="3425615">
                <a:moveTo>
                  <a:pt x="0" y="0"/>
                </a:moveTo>
                <a:lnTo>
                  <a:pt x="3425615" y="0"/>
                </a:lnTo>
                <a:lnTo>
                  <a:pt x="3425615" y="2534956"/>
                </a:lnTo>
                <a:lnTo>
                  <a:pt x="0" y="2534956"/>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
          <p:cNvSpPr/>
          <p:nvPr/>
        </p:nvSpPr>
        <p:spPr>
          <a:xfrm>
            <a:off x="15495455" y="4842415"/>
            <a:ext cx="1430175" cy="1570299"/>
          </a:xfrm>
          <a:custGeom>
            <a:rect b="b" l="l" r="r" t="t"/>
            <a:pathLst>
              <a:path extrusionOk="0" h="1570299" w="1430175">
                <a:moveTo>
                  <a:pt x="0" y="0"/>
                </a:moveTo>
                <a:lnTo>
                  <a:pt x="1430175" y="0"/>
                </a:lnTo>
                <a:lnTo>
                  <a:pt x="1430175" y="1570299"/>
                </a:lnTo>
                <a:lnTo>
                  <a:pt x="0" y="1570299"/>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
          <p:cNvSpPr/>
          <p:nvPr/>
        </p:nvSpPr>
        <p:spPr>
          <a:xfrm rot="-1958170">
            <a:off x="14250379" y="-389944"/>
            <a:ext cx="3307438" cy="1371084"/>
          </a:xfrm>
          <a:custGeom>
            <a:rect b="b" l="l" r="r" t="t"/>
            <a:pathLst>
              <a:path extrusionOk="0" h="1371084" w="3307438">
                <a:moveTo>
                  <a:pt x="3307439" y="1371083"/>
                </a:moveTo>
                <a:lnTo>
                  <a:pt x="0" y="1371083"/>
                </a:lnTo>
                <a:lnTo>
                  <a:pt x="0" y="0"/>
                </a:lnTo>
                <a:lnTo>
                  <a:pt x="3307439" y="0"/>
                </a:lnTo>
                <a:lnTo>
                  <a:pt x="3307439" y="1371083"/>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
          <p:cNvSpPr/>
          <p:nvPr/>
        </p:nvSpPr>
        <p:spPr>
          <a:xfrm>
            <a:off x="4668556" y="295598"/>
            <a:ext cx="7852158" cy="4805520"/>
          </a:xfrm>
          <a:custGeom>
            <a:rect b="b" l="l" r="r" t="t"/>
            <a:pathLst>
              <a:path extrusionOk="0" h="4805520" w="7852158">
                <a:moveTo>
                  <a:pt x="0" y="0"/>
                </a:moveTo>
                <a:lnTo>
                  <a:pt x="7852158" y="0"/>
                </a:lnTo>
                <a:lnTo>
                  <a:pt x="7852158" y="4805520"/>
                </a:lnTo>
                <a:lnTo>
                  <a:pt x="0" y="4805520"/>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
          <p:cNvSpPr txBox="1"/>
          <p:nvPr/>
        </p:nvSpPr>
        <p:spPr>
          <a:xfrm>
            <a:off x="4450370" y="7940926"/>
            <a:ext cx="8619709" cy="1165439"/>
          </a:xfrm>
          <a:prstGeom prst="rect">
            <a:avLst/>
          </a:prstGeom>
          <a:noFill/>
          <a:ln>
            <a:noFill/>
          </a:ln>
        </p:spPr>
        <p:txBody>
          <a:bodyPr anchorCtr="0" anchor="t" bIns="0" lIns="0" spcFirstLastPara="1" rIns="0" wrap="square" tIns="0">
            <a:spAutoFit/>
          </a:bodyPr>
          <a:lstStyle/>
          <a:p>
            <a:pPr indent="0" lvl="0" marL="0" marR="0" rtl="0" algn="ctr">
              <a:lnSpc>
                <a:spcPct val="194003"/>
              </a:lnSpc>
              <a:spcBef>
                <a:spcPts val="0"/>
              </a:spcBef>
              <a:spcAft>
                <a:spcPts val="0"/>
              </a:spcAft>
              <a:buNone/>
            </a:pPr>
            <a:r>
              <a:rPr b="1" lang="en-US" sz="5253">
                <a:solidFill>
                  <a:srgbClr val="101010"/>
                </a:solidFill>
                <a:latin typeface="Arial"/>
                <a:ea typeface="Arial"/>
                <a:cs typeface="Arial"/>
                <a:sym typeface="Arial"/>
              </a:rPr>
              <a:t>M.TEJA RAMA SAI</a:t>
            </a:r>
            <a:endParaRPr/>
          </a:p>
        </p:txBody>
      </p:sp>
      <p:sp>
        <p:nvSpPr>
          <p:cNvPr id="100" name="Google Shape;100;p1"/>
          <p:cNvSpPr txBox="1"/>
          <p:nvPr/>
        </p:nvSpPr>
        <p:spPr>
          <a:xfrm>
            <a:off x="3848679" y="5814622"/>
            <a:ext cx="10590642" cy="1393721"/>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1" lang="en-US" sz="4004">
                <a:solidFill>
                  <a:srgbClr val="101010"/>
                </a:solidFill>
                <a:latin typeface="DM Sans"/>
                <a:ea typeface="DM Sans"/>
                <a:cs typeface="DM Sans"/>
                <a:sym typeface="DM Sans"/>
              </a:rPr>
              <a:t>DYNAMIC  FOOTBALL TRANSFER VALUE PREDICTOIN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0"/>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0"/>
          <p:cNvSpPr/>
          <p:nvPr/>
        </p:nvSpPr>
        <p:spPr>
          <a:xfrm rot="-9363231">
            <a:off x="13720185" y="4677076"/>
            <a:ext cx="8962062" cy="8502757"/>
          </a:xfrm>
          <a:custGeom>
            <a:rect b="b" l="l" r="r" t="t"/>
            <a:pathLst>
              <a:path extrusionOk="0" h="8502757" w="8962062">
                <a:moveTo>
                  <a:pt x="0" y="0"/>
                </a:moveTo>
                <a:lnTo>
                  <a:pt x="8962062" y="0"/>
                </a:lnTo>
                <a:lnTo>
                  <a:pt x="8962062" y="8502757"/>
                </a:lnTo>
                <a:lnTo>
                  <a:pt x="0" y="850275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0"/>
          <p:cNvSpPr/>
          <p:nvPr/>
        </p:nvSpPr>
        <p:spPr>
          <a:xfrm rot="5300415">
            <a:off x="925595" y="6882573"/>
            <a:ext cx="9090582" cy="8624690"/>
          </a:xfrm>
          <a:custGeom>
            <a:rect b="b" l="l" r="r" t="t"/>
            <a:pathLst>
              <a:path extrusionOk="0" h="8624690" w="9090582">
                <a:moveTo>
                  <a:pt x="0" y="0"/>
                </a:moveTo>
                <a:lnTo>
                  <a:pt x="9090582" y="0"/>
                </a:lnTo>
                <a:lnTo>
                  <a:pt x="9090582" y="8624690"/>
                </a:lnTo>
                <a:lnTo>
                  <a:pt x="0" y="86246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0"/>
          <p:cNvSpPr/>
          <p:nvPr/>
        </p:nvSpPr>
        <p:spPr>
          <a:xfrm>
            <a:off x="7835048" y="7126705"/>
            <a:ext cx="9090582" cy="8624690"/>
          </a:xfrm>
          <a:custGeom>
            <a:rect b="b" l="l" r="r" t="t"/>
            <a:pathLst>
              <a:path extrusionOk="0" h="8624690" w="9090582">
                <a:moveTo>
                  <a:pt x="0" y="0"/>
                </a:moveTo>
                <a:lnTo>
                  <a:pt x="9090582" y="0"/>
                </a:lnTo>
                <a:lnTo>
                  <a:pt x="9090582" y="8624691"/>
                </a:lnTo>
                <a:lnTo>
                  <a:pt x="0" y="862469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10"/>
          <p:cNvSpPr/>
          <p:nvPr/>
        </p:nvSpPr>
        <p:spPr>
          <a:xfrm rot="-2458172">
            <a:off x="-2238145" y="4919664"/>
            <a:ext cx="7094097" cy="7402536"/>
          </a:xfrm>
          <a:custGeom>
            <a:rect b="b" l="l" r="r" t="t"/>
            <a:pathLst>
              <a:path extrusionOk="0" h="7402536" w="7094097">
                <a:moveTo>
                  <a:pt x="0" y="0"/>
                </a:moveTo>
                <a:lnTo>
                  <a:pt x="7094097" y="0"/>
                </a:lnTo>
                <a:lnTo>
                  <a:pt x="7094097" y="7402536"/>
                </a:lnTo>
                <a:lnTo>
                  <a:pt x="0" y="740253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0"/>
          <p:cNvSpPr/>
          <p:nvPr/>
        </p:nvSpPr>
        <p:spPr>
          <a:xfrm rot="5400000">
            <a:off x="13193639" y="8215051"/>
            <a:ext cx="4406496" cy="3076536"/>
          </a:xfrm>
          <a:custGeom>
            <a:rect b="b" l="l" r="r" t="t"/>
            <a:pathLst>
              <a:path extrusionOk="0" h="3076536" w="4406496">
                <a:moveTo>
                  <a:pt x="0" y="0"/>
                </a:moveTo>
                <a:lnTo>
                  <a:pt x="4406496" y="0"/>
                </a:lnTo>
                <a:lnTo>
                  <a:pt x="4406496" y="3076535"/>
                </a:lnTo>
                <a:lnTo>
                  <a:pt x="0" y="30765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10"/>
          <p:cNvSpPr/>
          <p:nvPr/>
        </p:nvSpPr>
        <p:spPr>
          <a:xfrm rot="6281090">
            <a:off x="1320227" y="7629457"/>
            <a:ext cx="2443611" cy="2953816"/>
          </a:xfrm>
          <a:custGeom>
            <a:rect b="b" l="l" r="r" t="t"/>
            <a:pathLst>
              <a:path extrusionOk="0" h="2953816" w="2443611">
                <a:moveTo>
                  <a:pt x="0" y="0"/>
                </a:moveTo>
                <a:lnTo>
                  <a:pt x="2443611" y="0"/>
                </a:lnTo>
                <a:lnTo>
                  <a:pt x="2443611" y="2953816"/>
                </a:lnTo>
                <a:lnTo>
                  <a:pt x="0" y="295381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10"/>
          <p:cNvSpPr/>
          <p:nvPr/>
        </p:nvSpPr>
        <p:spPr>
          <a:xfrm rot="7850222">
            <a:off x="-3065975" y="-2354634"/>
            <a:ext cx="7637434" cy="7246015"/>
          </a:xfrm>
          <a:custGeom>
            <a:rect b="b" l="l" r="r" t="t"/>
            <a:pathLst>
              <a:path extrusionOk="0" h="7246015" w="7637434">
                <a:moveTo>
                  <a:pt x="0" y="0"/>
                </a:moveTo>
                <a:lnTo>
                  <a:pt x="7637434" y="0"/>
                </a:lnTo>
                <a:lnTo>
                  <a:pt x="7637434" y="7246016"/>
                </a:lnTo>
                <a:lnTo>
                  <a:pt x="0" y="724601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0"/>
          <p:cNvSpPr/>
          <p:nvPr/>
        </p:nvSpPr>
        <p:spPr>
          <a:xfrm rot="5300415">
            <a:off x="1429845" y="-5363589"/>
            <a:ext cx="9122123" cy="8654614"/>
          </a:xfrm>
          <a:custGeom>
            <a:rect b="b" l="l" r="r" t="t"/>
            <a:pathLst>
              <a:path extrusionOk="0" h="8654614" w="9122123">
                <a:moveTo>
                  <a:pt x="0" y="0"/>
                </a:moveTo>
                <a:lnTo>
                  <a:pt x="9122123" y="0"/>
                </a:lnTo>
                <a:lnTo>
                  <a:pt x="9122123" y="8654615"/>
                </a:lnTo>
                <a:lnTo>
                  <a:pt x="0" y="865461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0"/>
          <p:cNvSpPr/>
          <p:nvPr/>
        </p:nvSpPr>
        <p:spPr>
          <a:xfrm rot="796355">
            <a:off x="7819277" y="-5363589"/>
            <a:ext cx="9122123" cy="8654614"/>
          </a:xfrm>
          <a:custGeom>
            <a:rect b="b" l="l" r="r" t="t"/>
            <a:pathLst>
              <a:path extrusionOk="0" h="8654614" w="9122123">
                <a:moveTo>
                  <a:pt x="0" y="0"/>
                </a:moveTo>
                <a:lnTo>
                  <a:pt x="9122123" y="0"/>
                </a:lnTo>
                <a:lnTo>
                  <a:pt x="9122123" y="8654615"/>
                </a:lnTo>
                <a:lnTo>
                  <a:pt x="0" y="865461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10"/>
          <p:cNvSpPr/>
          <p:nvPr/>
        </p:nvSpPr>
        <p:spPr>
          <a:xfrm rot="-2458172">
            <a:off x="12935886" y="-1990192"/>
            <a:ext cx="7979489" cy="8326423"/>
          </a:xfrm>
          <a:custGeom>
            <a:rect b="b" l="l" r="r" t="t"/>
            <a:pathLst>
              <a:path extrusionOk="0" h="8326423" w="7979489">
                <a:moveTo>
                  <a:pt x="0" y="0"/>
                </a:moveTo>
                <a:lnTo>
                  <a:pt x="7979488" y="0"/>
                </a:lnTo>
                <a:lnTo>
                  <a:pt x="7979488" y="8326423"/>
                </a:lnTo>
                <a:lnTo>
                  <a:pt x="0" y="8326423"/>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0"/>
          <p:cNvSpPr/>
          <p:nvPr/>
        </p:nvSpPr>
        <p:spPr>
          <a:xfrm rot="3566418">
            <a:off x="559792" y="-495930"/>
            <a:ext cx="3425615" cy="2534955"/>
          </a:xfrm>
          <a:custGeom>
            <a:rect b="b" l="l" r="r" t="t"/>
            <a:pathLst>
              <a:path extrusionOk="0" h="2534955" w="3425615">
                <a:moveTo>
                  <a:pt x="0" y="0"/>
                </a:moveTo>
                <a:lnTo>
                  <a:pt x="3425615" y="0"/>
                </a:lnTo>
                <a:lnTo>
                  <a:pt x="3425615" y="2534956"/>
                </a:lnTo>
                <a:lnTo>
                  <a:pt x="0" y="2534956"/>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0"/>
          <p:cNvSpPr txBox="1"/>
          <p:nvPr/>
        </p:nvSpPr>
        <p:spPr>
          <a:xfrm>
            <a:off x="1308903" y="3564769"/>
            <a:ext cx="15604223" cy="2338328"/>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lang="en-US" sz="13689">
                <a:solidFill>
                  <a:srgbClr val="101010"/>
                </a:solidFill>
                <a:latin typeface="DM Sans"/>
                <a:ea typeface="DM Sans"/>
                <a:cs typeface="DM Sans"/>
                <a:sym typeface="DM Sans"/>
              </a:rPr>
              <a:t>TYPES OF MODALS</a:t>
            </a:r>
            <a:endParaRPr/>
          </a:p>
        </p:txBody>
      </p:sp>
      <p:sp>
        <p:nvSpPr>
          <p:cNvPr id="212" name="Google Shape;212;p10"/>
          <p:cNvSpPr/>
          <p:nvPr/>
        </p:nvSpPr>
        <p:spPr>
          <a:xfrm rot="-1958170">
            <a:off x="14250379" y="-389944"/>
            <a:ext cx="3307438" cy="1371084"/>
          </a:xfrm>
          <a:custGeom>
            <a:rect b="b" l="l" r="r" t="t"/>
            <a:pathLst>
              <a:path extrusionOk="0" h="1371084" w="3307438">
                <a:moveTo>
                  <a:pt x="3307439" y="1371083"/>
                </a:moveTo>
                <a:lnTo>
                  <a:pt x="0" y="1371083"/>
                </a:lnTo>
                <a:lnTo>
                  <a:pt x="0" y="0"/>
                </a:lnTo>
                <a:lnTo>
                  <a:pt x="3307439" y="0"/>
                </a:lnTo>
                <a:lnTo>
                  <a:pt x="3307439" y="1371083"/>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10"/>
          <p:cNvSpPr/>
          <p:nvPr/>
        </p:nvSpPr>
        <p:spPr>
          <a:xfrm rot="-5477879">
            <a:off x="8728361" y="2220687"/>
            <a:ext cx="361546" cy="7364821"/>
          </a:xfrm>
          <a:custGeom>
            <a:rect b="b" l="l" r="r" t="t"/>
            <a:pathLst>
              <a:path extrusionOk="0" h="7364821" w="361546">
                <a:moveTo>
                  <a:pt x="0" y="0"/>
                </a:moveTo>
                <a:lnTo>
                  <a:pt x="361546" y="0"/>
                </a:lnTo>
                <a:lnTo>
                  <a:pt x="361546" y="7364821"/>
                </a:lnTo>
                <a:lnTo>
                  <a:pt x="0" y="7364821"/>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1"/>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25135" l="0" r="-411" t="-56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1"/>
          <p:cNvSpPr/>
          <p:nvPr/>
        </p:nvSpPr>
        <p:spPr>
          <a:xfrm rot="-2458172">
            <a:off x="12053556" y="2190603"/>
            <a:ext cx="7094097" cy="7402536"/>
          </a:xfrm>
          <a:custGeom>
            <a:rect b="b" l="l" r="r" t="t"/>
            <a:pathLst>
              <a:path extrusionOk="0" h="7402536" w="7094097">
                <a:moveTo>
                  <a:pt x="0" y="0"/>
                </a:moveTo>
                <a:lnTo>
                  <a:pt x="7094097" y="0"/>
                </a:lnTo>
                <a:lnTo>
                  <a:pt x="7094097" y="7402536"/>
                </a:lnTo>
                <a:lnTo>
                  <a:pt x="0" y="740253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1"/>
          <p:cNvSpPr/>
          <p:nvPr/>
        </p:nvSpPr>
        <p:spPr>
          <a:xfrm rot="6281090">
            <a:off x="1320227" y="7629457"/>
            <a:ext cx="2443611" cy="2953816"/>
          </a:xfrm>
          <a:custGeom>
            <a:rect b="b" l="l" r="r" t="t"/>
            <a:pathLst>
              <a:path extrusionOk="0" h="2953816" w="2443611">
                <a:moveTo>
                  <a:pt x="0" y="0"/>
                </a:moveTo>
                <a:lnTo>
                  <a:pt x="2443611" y="0"/>
                </a:lnTo>
                <a:lnTo>
                  <a:pt x="2443611" y="2953816"/>
                </a:lnTo>
                <a:lnTo>
                  <a:pt x="0" y="295381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1"/>
          <p:cNvSpPr/>
          <p:nvPr/>
        </p:nvSpPr>
        <p:spPr>
          <a:xfrm rot="7850222">
            <a:off x="10047011" y="5312274"/>
            <a:ext cx="7637434" cy="7246015"/>
          </a:xfrm>
          <a:custGeom>
            <a:rect b="b" l="l" r="r" t="t"/>
            <a:pathLst>
              <a:path extrusionOk="0" h="7246015" w="7637434">
                <a:moveTo>
                  <a:pt x="0" y="0"/>
                </a:moveTo>
                <a:lnTo>
                  <a:pt x="7637434" y="0"/>
                </a:lnTo>
                <a:lnTo>
                  <a:pt x="7637434" y="7246015"/>
                </a:lnTo>
                <a:lnTo>
                  <a:pt x="0" y="724601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1"/>
          <p:cNvSpPr/>
          <p:nvPr/>
        </p:nvSpPr>
        <p:spPr>
          <a:xfrm rot="5300415">
            <a:off x="12990543" y="-4809054"/>
            <a:ext cx="9122123" cy="8654614"/>
          </a:xfrm>
          <a:custGeom>
            <a:rect b="b" l="l" r="r" t="t"/>
            <a:pathLst>
              <a:path extrusionOk="0" h="8654614" w="9122123">
                <a:moveTo>
                  <a:pt x="0" y="0"/>
                </a:moveTo>
                <a:lnTo>
                  <a:pt x="9122123" y="0"/>
                </a:lnTo>
                <a:lnTo>
                  <a:pt x="9122123" y="8654614"/>
                </a:lnTo>
                <a:lnTo>
                  <a:pt x="0" y="865461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1"/>
          <p:cNvSpPr/>
          <p:nvPr/>
        </p:nvSpPr>
        <p:spPr>
          <a:xfrm rot="3566418">
            <a:off x="-909170" y="-1008849"/>
            <a:ext cx="3425615" cy="2534955"/>
          </a:xfrm>
          <a:custGeom>
            <a:rect b="b" l="l" r="r" t="t"/>
            <a:pathLst>
              <a:path extrusionOk="0" h="2534955" w="3425615">
                <a:moveTo>
                  <a:pt x="0" y="0"/>
                </a:moveTo>
                <a:lnTo>
                  <a:pt x="3425615" y="0"/>
                </a:lnTo>
                <a:lnTo>
                  <a:pt x="3425615" y="2534955"/>
                </a:lnTo>
                <a:lnTo>
                  <a:pt x="0" y="2534955"/>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1"/>
          <p:cNvSpPr/>
          <p:nvPr/>
        </p:nvSpPr>
        <p:spPr>
          <a:xfrm>
            <a:off x="4611607" y="2841582"/>
            <a:ext cx="1954948" cy="529636"/>
          </a:xfrm>
          <a:custGeom>
            <a:rect b="b" l="l" r="r" t="t"/>
            <a:pathLst>
              <a:path extrusionOk="0" h="529636" w="1954948">
                <a:moveTo>
                  <a:pt x="0" y="0"/>
                </a:moveTo>
                <a:lnTo>
                  <a:pt x="1954949" y="0"/>
                </a:lnTo>
                <a:lnTo>
                  <a:pt x="1954949" y="529635"/>
                </a:lnTo>
                <a:lnTo>
                  <a:pt x="0" y="52963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1"/>
          <p:cNvSpPr txBox="1"/>
          <p:nvPr/>
        </p:nvSpPr>
        <p:spPr>
          <a:xfrm>
            <a:off x="5589081" y="893799"/>
            <a:ext cx="8202944" cy="1298688"/>
          </a:xfrm>
          <a:prstGeom prst="rect">
            <a:avLst/>
          </a:prstGeom>
          <a:noFill/>
          <a:ln>
            <a:noFill/>
          </a:ln>
        </p:spPr>
        <p:txBody>
          <a:bodyPr anchorCtr="0" anchor="t" bIns="0" lIns="0" spcFirstLastPara="1" rIns="0" wrap="square" tIns="0">
            <a:spAutoFit/>
          </a:bodyPr>
          <a:lstStyle/>
          <a:p>
            <a:pPr indent="0" lvl="0" marL="0" marR="0" rtl="0" algn="l">
              <a:lnSpc>
                <a:spcPct val="139997"/>
              </a:lnSpc>
              <a:spcBef>
                <a:spcPts val="0"/>
              </a:spcBef>
              <a:spcAft>
                <a:spcPts val="0"/>
              </a:spcAft>
              <a:buNone/>
            </a:pPr>
            <a:r>
              <a:rPr lang="en-US" sz="7618">
                <a:solidFill>
                  <a:srgbClr val="101010"/>
                </a:solidFill>
                <a:latin typeface="DM Sans"/>
                <a:ea typeface="DM Sans"/>
                <a:cs typeface="DM Sans"/>
                <a:sym typeface="DM Sans"/>
              </a:rPr>
              <a:t>MODALS</a:t>
            </a:r>
            <a:endParaRPr/>
          </a:p>
        </p:txBody>
      </p:sp>
      <p:sp>
        <p:nvSpPr>
          <p:cNvPr id="226" name="Google Shape;226;p11"/>
          <p:cNvSpPr/>
          <p:nvPr/>
        </p:nvSpPr>
        <p:spPr>
          <a:xfrm rot="6281090">
            <a:off x="10133806" y="338015"/>
            <a:ext cx="2443611" cy="2953816"/>
          </a:xfrm>
          <a:custGeom>
            <a:rect b="b" l="l" r="r" t="t"/>
            <a:pathLst>
              <a:path extrusionOk="0" h="2953816" w="2443611">
                <a:moveTo>
                  <a:pt x="0" y="0"/>
                </a:moveTo>
                <a:lnTo>
                  <a:pt x="2443611" y="0"/>
                </a:lnTo>
                <a:lnTo>
                  <a:pt x="2443611" y="2953816"/>
                </a:lnTo>
                <a:lnTo>
                  <a:pt x="0" y="295381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1"/>
          <p:cNvSpPr/>
          <p:nvPr/>
        </p:nvSpPr>
        <p:spPr>
          <a:xfrm rot="7850222">
            <a:off x="-3200656" y="5006466"/>
            <a:ext cx="7637434" cy="7246015"/>
          </a:xfrm>
          <a:custGeom>
            <a:rect b="b" l="l" r="r" t="t"/>
            <a:pathLst>
              <a:path extrusionOk="0" h="7246015" w="7637434">
                <a:moveTo>
                  <a:pt x="0" y="0"/>
                </a:moveTo>
                <a:lnTo>
                  <a:pt x="7637433" y="0"/>
                </a:lnTo>
                <a:lnTo>
                  <a:pt x="7637433" y="7246016"/>
                </a:lnTo>
                <a:lnTo>
                  <a:pt x="0" y="72460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1"/>
          <p:cNvSpPr txBox="1"/>
          <p:nvPr/>
        </p:nvSpPr>
        <p:spPr>
          <a:xfrm>
            <a:off x="3171483" y="2125812"/>
            <a:ext cx="8900809" cy="1889760"/>
          </a:xfrm>
          <a:prstGeom prst="rect">
            <a:avLst/>
          </a:prstGeom>
          <a:noFill/>
          <a:ln>
            <a:noFill/>
          </a:ln>
        </p:spPr>
        <p:txBody>
          <a:bodyPr anchorCtr="0" anchor="t" bIns="0" lIns="0" spcFirstLastPara="1" rIns="0" wrap="square" tIns="0">
            <a:spAutoFit/>
          </a:bodyPr>
          <a:lstStyle/>
          <a:p>
            <a:pPr indent="0" lvl="0" marL="0" marR="0" rtl="0" algn="ctr">
              <a:lnSpc>
                <a:spcPct val="28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40000"/>
              </a:lnSpc>
              <a:spcBef>
                <a:spcPts val="0"/>
              </a:spcBef>
              <a:spcAft>
                <a:spcPts val="0"/>
              </a:spcAft>
              <a:buNone/>
            </a:pPr>
            <a:r>
              <a:rPr lang="en-US" sz="3600">
                <a:solidFill>
                  <a:srgbClr val="101010"/>
                </a:solidFill>
                <a:latin typeface="DM Sans"/>
                <a:ea typeface="DM Sans"/>
                <a:cs typeface="DM Sans"/>
                <a:sym typeface="DM Sans"/>
              </a:rPr>
              <a:t>1. Logistic Regression</a:t>
            </a:r>
            <a:endParaRPr/>
          </a:p>
          <a:p>
            <a:pPr indent="0" lvl="0" marL="0" marR="0" rtl="0" algn="ctr">
              <a:lnSpc>
                <a:spcPct val="140000"/>
              </a:lnSpc>
              <a:spcBef>
                <a:spcPts val="0"/>
              </a:spcBef>
              <a:spcAft>
                <a:spcPts val="0"/>
              </a:spcAft>
              <a:buNone/>
            </a:pPr>
            <a:r>
              <a:t/>
            </a:r>
            <a:endParaRPr sz="3600">
              <a:solidFill>
                <a:srgbClr val="101010"/>
              </a:solidFill>
              <a:latin typeface="DM Sans"/>
              <a:ea typeface="DM Sans"/>
              <a:cs typeface="DM Sans"/>
              <a:sym typeface="DM Sans"/>
            </a:endParaRPr>
          </a:p>
        </p:txBody>
      </p:sp>
      <p:sp>
        <p:nvSpPr>
          <p:cNvPr id="229" name="Google Shape;229;p11"/>
          <p:cNvSpPr txBox="1"/>
          <p:nvPr/>
        </p:nvSpPr>
        <p:spPr>
          <a:xfrm>
            <a:off x="5029201" y="3862695"/>
            <a:ext cx="4233554" cy="6134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600">
                <a:solidFill>
                  <a:srgbClr val="101010"/>
                </a:solidFill>
                <a:latin typeface="DM Sans"/>
                <a:ea typeface="DM Sans"/>
                <a:cs typeface="DM Sans"/>
                <a:sym typeface="DM Sans"/>
              </a:rPr>
              <a:t>2. Random Forest</a:t>
            </a:r>
            <a:endParaRPr/>
          </a:p>
        </p:txBody>
      </p:sp>
      <p:sp>
        <p:nvSpPr>
          <p:cNvPr id="230" name="Google Shape;230;p11"/>
          <p:cNvSpPr txBox="1"/>
          <p:nvPr/>
        </p:nvSpPr>
        <p:spPr>
          <a:xfrm>
            <a:off x="5181600" y="5076825"/>
            <a:ext cx="5362743" cy="6134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600">
                <a:solidFill>
                  <a:srgbClr val="101010"/>
                </a:solidFill>
                <a:latin typeface="DM Sans"/>
                <a:ea typeface="DM Sans"/>
                <a:cs typeface="DM Sans"/>
                <a:sym typeface="DM Sans"/>
              </a:rPr>
              <a:t>3.LightGBM   (selected)</a:t>
            </a:r>
            <a:endParaRPr/>
          </a:p>
        </p:txBody>
      </p:sp>
      <p:sp>
        <p:nvSpPr>
          <p:cNvPr id="231" name="Google Shape;231;p11"/>
          <p:cNvSpPr txBox="1"/>
          <p:nvPr/>
        </p:nvSpPr>
        <p:spPr>
          <a:xfrm>
            <a:off x="5181601" y="6185535"/>
            <a:ext cx="3111206" cy="188976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600">
                <a:solidFill>
                  <a:srgbClr val="101010"/>
                </a:solidFill>
                <a:latin typeface="DM Sans"/>
                <a:ea typeface="DM Sans"/>
                <a:cs typeface="DM Sans"/>
                <a:sym typeface="DM Sans"/>
              </a:rPr>
              <a:t>4. CatBoost</a:t>
            </a:r>
            <a:endParaRPr sz="3600">
              <a:solidFill>
                <a:srgbClr val="101010"/>
              </a:solidFill>
              <a:latin typeface="DM Sans"/>
              <a:ea typeface="DM Sans"/>
              <a:cs typeface="DM Sans"/>
              <a:sym typeface="DM Sans"/>
            </a:endParaRPr>
          </a:p>
          <a:p>
            <a:pPr indent="0" lvl="0" marL="0" marR="0" rtl="0" algn="ctr">
              <a:lnSpc>
                <a:spcPct val="140000"/>
              </a:lnSpc>
              <a:spcBef>
                <a:spcPts val="0"/>
              </a:spcBef>
              <a:spcAft>
                <a:spcPts val="0"/>
              </a:spcAft>
              <a:buNone/>
            </a:pPr>
            <a:r>
              <a:t/>
            </a:r>
            <a:endParaRPr sz="3600">
              <a:solidFill>
                <a:srgbClr val="101010"/>
              </a:solidFill>
              <a:latin typeface="DM Sans"/>
              <a:ea typeface="DM Sans"/>
              <a:cs typeface="DM Sans"/>
              <a:sym typeface="DM Sans"/>
            </a:endParaRPr>
          </a:p>
          <a:p>
            <a:pPr indent="0" lvl="0" marL="0" marR="0" rtl="0" algn="ctr">
              <a:lnSpc>
                <a:spcPct val="140000"/>
              </a:lnSpc>
              <a:spcBef>
                <a:spcPts val="0"/>
              </a:spcBef>
              <a:spcAft>
                <a:spcPts val="0"/>
              </a:spcAft>
              <a:buNone/>
            </a:pPr>
            <a:r>
              <a:t/>
            </a:r>
            <a:endParaRPr sz="3600">
              <a:solidFill>
                <a:srgbClr val="10101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2"/>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12"/>
          <p:cNvSpPr/>
          <p:nvPr/>
        </p:nvSpPr>
        <p:spPr>
          <a:xfrm rot="-9363231">
            <a:off x="13720185" y="4677076"/>
            <a:ext cx="8962062" cy="8502757"/>
          </a:xfrm>
          <a:custGeom>
            <a:rect b="b" l="l" r="r" t="t"/>
            <a:pathLst>
              <a:path extrusionOk="0" h="8502757" w="8962062">
                <a:moveTo>
                  <a:pt x="0" y="0"/>
                </a:moveTo>
                <a:lnTo>
                  <a:pt x="8962062" y="0"/>
                </a:lnTo>
                <a:lnTo>
                  <a:pt x="8962062" y="8502757"/>
                </a:lnTo>
                <a:lnTo>
                  <a:pt x="0" y="850275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2"/>
          <p:cNvSpPr/>
          <p:nvPr/>
        </p:nvSpPr>
        <p:spPr>
          <a:xfrm rot="5300415">
            <a:off x="700532" y="7651629"/>
            <a:ext cx="9090582" cy="8624690"/>
          </a:xfrm>
          <a:custGeom>
            <a:rect b="b" l="l" r="r" t="t"/>
            <a:pathLst>
              <a:path extrusionOk="0" h="8624690" w="9090582">
                <a:moveTo>
                  <a:pt x="0" y="0"/>
                </a:moveTo>
                <a:lnTo>
                  <a:pt x="9090583" y="0"/>
                </a:lnTo>
                <a:lnTo>
                  <a:pt x="9090583" y="8624690"/>
                </a:lnTo>
                <a:lnTo>
                  <a:pt x="0" y="86246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2"/>
          <p:cNvSpPr/>
          <p:nvPr/>
        </p:nvSpPr>
        <p:spPr>
          <a:xfrm>
            <a:off x="7835048" y="8007571"/>
            <a:ext cx="9090582" cy="8624690"/>
          </a:xfrm>
          <a:custGeom>
            <a:rect b="b" l="l" r="r" t="t"/>
            <a:pathLst>
              <a:path extrusionOk="0" h="8624690" w="9090582">
                <a:moveTo>
                  <a:pt x="0" y="0"/>
                </a:moveTo>
                <a:lnTo>
                  <a:pt x="9090582" y="0"/>
                </a:lnTo>
                <a:lnTo>
                  <a:pt x="9090582" y="8624690"/>
                </a:lnTo>
                <a:lnTo>
                  <a:pt x="0" y="86246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2"/>
          <p:cNvSpPr/>
          <p:nvPr/>
        </p:nvSpPr>
        <p:spPr>
          <a:xfrm rot="-2458172">
            <a:off x="-2397901" y="5079420"/>
            <a:ext cx="7094097" cy="7402536"/>
          </a:xfrm>
          <a:custGeom>
            <a:rect b="b" l="l" r="r" t="t"/>
            <a:pathLst>
              <a:path extrusionOk="0" h="7402536" w="7094097">
                <a:moveTo>
                  <a:pt x="0" y="0"/>
                </a:moveTo>
                <a:lnTo>
                  <a:pt x="7094097" y="0"/>
                </a:lnTo>
                <a:lnTo>
                  <a:pt x="7094097" y="7402535"/>
                </a:lnTo>
                <a:lnTo>
                  <a:pt x="0" y="740253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2"/>
          <p:cNvSpPr/>
          <p:nvPr/>
        </p:nvSpPr>
        <p:spPr>
          <a:xfrm rot="5400000">
            <a:off x="13184114" y="8215051"/>
            <a:ext cx="4406496" cy="3076536"/>
          </a:xfrm>
          <a:custGeom>
            <a:rect b="b" l="l" r="r" t="t"/>
            <a:pathLst>
              <a:path extrusionOk="0" h="3076536" w="4406496">
                <a:moveTo>
                  <a:pt x="0" y="0"/>
                </a:moveTo>
                <a:lnTo>
                  <a:pt x="4406496" y="0"/>
                </a:lnTo>
                <a:lnTo>
                  <a:pt x="4406496" y="3076535"/>
                </a:lnTo>
                <a:lnTo>
                  <a:pt x="0" y="30765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2"/>
          <p:cNvSpPr/>
          <p:nvPr/>
        </p:nvSpPr>
        <p:spPr>
          <a:xfrm rot="6281090">
            <a:off x="1320227" y="7629457"/>
            <a:ext cx="2443611" cy="2953816"/>
          </a:xfrm>
          <a:custGeom>
            <a:rect b="b" l="l" r="r" t="t"/>
            <a:pathLst>
              <a:path extrusionOk="0" h="2953816" w="2443611">
                <a:moveTo>
                  <a:pt x="0" y="0"/>
                </a:moveTo>
                <a:lnTo>
                  <a:pt x="2443611" y="0"/>
                </a:lnTo>
                <a:lnTo>
                  <a:pt x="2443611" y="2953816"/>
                </a:lnTo>
                <a:lnTo>
                  <a:pt x="0" y="295381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2"/>
          <p:cNvSpPr txBox="1"/>
          <p:nvPr/>
        </p:nvSpPr>
        <p:spPr>
          <a:xfrm>
            <a:off x="5282844" y="1654394"/>
            <a:ext cx="7722311" cy="124468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US" sz="7246">
                <a:solidFill>
                  <a:srgbClr val="101010"/>
                </a:solidFill>
                <a:latin typeface="DM Sans"/>
                <a:ea typeface="DM Sans"/>
                <a:cs typeface="DM Sans"/>
                <a:sym typeface="DM Sans"/>
              </a:rPr>
              <a:t>LIGHTGBM</a:t>
            </a:r>
            <a:endParaRPr/>
          </a:p>
        </p:txBody>
      </p:sp>
      <p:sp>
        <p:nvSpPr>
          <p:cNvPr id="244" name="Google Shape;244;p12"/>
          <p:cNvSpPr txBox="1"/>
          <p:nvPr/>
        </p:nvSpPr>
        <p:spPr>
          <a:xfrm>
            <a:off x="3755202" y="4309561"/>
            <a:ext cx="10365287" cy="2154172"/>
          </a:xfrm>
          <a:prstGeom prst="rect">
            <a:avLst/>
          </a:prstGeom>
          <a:noFill/>
          <a:ln>
            <a:noFill/>
          </a:ln>
        </p:spPr>
        <p:txBody>
          <a:bodyPr anchorCtr="0" anchor="t" bIns="0" lIns="0" spcFirstLastPara="1" rIns="0" wrap="square" tIns="0">
            <a:spAutoFit/>
          </a:bodyPr>
          <a:lstStyle/>
          <a:p>
            <a:pPr indent="0" lvl="0" marL="0" marR="0" rtl="0" algn="ctr">
              <a:lnSpc>
                <a:spcPct val="182000"/>
              </a:lnSpc>
              <a:spcBef>
                <a:spcPts val="0"/>
              </a:spcBef>
              <a:spcAft>
                <a:spcPts val="0"/>
              </a:spcAft>
              <a:buNone/>
            </a:pPr>
            <a:r>
              <a:rPr lang="en-US" sz="2400">
                <a:solidFill>
                  <a:srgbClr val="2B2B2B"/>
                </a:solidFill>
                <a:latin typeface="Arial"/>
                <a:ea typeface="Arial"/>
                <a:cs typeface="Arial"/>
                <a:sym typeface="Arial"/>
              </a:rPr>
              <a:t>LightGBM (Light Gradient Boosting Machine) is a boosting-based machine learning algorithm that builds multiple decision trees sequentially to improve prediction accuracy.</a:t>
            </a:r>
            <a:endParaRPr/>
          </a:p>
          <a:p>
            <a:pPr indent="0" lvl="0" marL="0" marR="0" rtl="0" algn="ctr">
              <a:lnSpc>
                <a:spcPct val="182000"/>
              </a:lnSpc>
              <a:spcBef>
                <a:spcPts val="0"/>
              </a:spcBef>
              <a:spcAft>
                <a:spcPts val="0"/>
              </a:spcAft>
              <a:buNone/>
            </a:pPr>
            <a:r>
              <a:t/>
            </a:r>
            <a:endParaRPr sz="2400">
              <a:solidFill>
                <a:srgbClr val="2B2B2B"/>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3"/>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13"/>
          <p:cNvSpPr txBox="1"/>
          <p:nvPr/>
        </p:nvSpPr>
        <p:spPr>
          <a:xfrm>
            <a:off x="5699225" y="657560"/>
            <a:ext cx="6889550" cy="1961594"/>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US" sz="5646">
                <a:solidFill>
                  <a:srgbClr val="101010"/>
                </a:solidFill>
                <a:latin typeface="DM Sans"/>
                <a:ea typeface="DM Sans"/>
                <a:cs typeface="DM Sans"/>
                <a:sym typeface="DM Sans"/>
              </a:rPr>
              <a:t>GRAPHICAL REPRESENTATION</a:t>
            </a:r>
            <a:endParaRPr/>
          </a:p>
        </p:txBody>
      </p:sp>
      <p:sp>
        <p:nvSpPr>
          <p:cNvPr id="251" name="Google Shape;251;p13"/>
          <p:cNvSpPr/>
          <p:nvPr/>
        </p:nvSpPr>
        <p:spPr>
          <a:xfrm rot="8883225">
            <a:off x="4350774" y="2064916"/>
            <a:ext cx="1516921" cy="621655"/>
          </a:xfrm>
          <a:custGeom>
            <a:rect b="b" l="l" r="r" t="t"/>
            <a:pathLst>
              <a:path extrusionOk="0" h="621655" w="1516921">
                <a:moveTo>
                  <a:pt x="1516922" y="621654"/>
                </a:moveTo>
                <a:lnTo>
                  <a:pt x="0" y="621654"/>
                </a:lnTo>
                <a:lnTo>
                  <a:pt x="0" y="0"/>
                </a:lnTo>
                <a:lnTo>
                  <a:pt x="1516922" y="0"/>
                </a:lnTo>
                <a:lnTo>
                  <a:pt x="1516922" y="621654"/>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13"/>
          <p:cNvSpPr/>
          <p:nvPr/>
        </p:nvSpPr>
        <p:spPr>
          <a:xfrm flipH="1" rot="-8886000">
            <a:off x="12420194" y="2064916"/>
            <a:ext cx="1516921" cy="621655"/>
          </a:xfrm>
          <a:custGeom>
            <a:rect b="b" l="l" r="r" t="t"/>
            <a:pathLst>
              <a:path extrusionOk="0" h="621655" w="1516921">
                <a:moveTo>
                  <a:pt x="0" y="621654"/>
                </a:moveTo>
                <a:lnTo>
                  <a:pt x="1516921" y="621654"/>
                </a:lnTo>
                <a:lnTo>
                  <a:pt x="1516921" y="0"/>
                </a:lnTo>
                <a:lnTo>
                  <a:pt x="0" y="0"/>
                </a:lnTo>
                <a:lnTo>
                  <a:pt x="0" y="621654"/>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13"/>
          <p:cNvSpPr/>
          <p:nvPr/>
        </p:nvSpPr>
        <p:spPr>
          <a:xfrm>
            <a:off x="4667958" y="2898235"/>
            <a:ext cx="8510697" cy="6808022"/>
          </a:xfrm>
          <a:custGeom>
            <a:rect b="b" l="l" r="r" t="t"/>
            <a:pathLst>
              <a:path extrusionOk="0" h="6808022" w="8510697">
                <a:moveTo>
                  <a:pt x="0" y="0"/>
                </a:moveTo>
                <a:lnTo>
                  <a:pt x="8510696" y="0"/>
                </a:lnTo>
                <a:lnTo>
                  <a:pt x="8510696" y="6808022"/>
                </a:lnTo>
                <a:lnTo>
                  <a:pt x="0" y="6808022"/>
                </a:lnTo>
                <a:lnTo>
                  <a:pt x="0" y="0"/>
                </a:lnTo>
                <a:close/>
              </a:path>
            </a:pathLst>
          </a:custGeom>
          <a:blipFill rotWithShape="1">
            <a:blip r:embed="rId5">
              <a:alphaModFix/>
            </a:blip>
            <a:stretch>
              <a:fillRect b="0" l="0" r="0" t="-31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4"/>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4"/>
          <p:cNvSpPr/>
          <p:nvPr/>
        </p:nvSpPr>
        <p:spPr>
          <a:xfrm rot="9047773">
            <a:off x="-3218107" y="-3915471"/>
            <a:ext cx="7637434" cy="7246015"/>
          </a:xfrm>
          <a:custGeom>
            <a:rect b="b" l="l" r="r" t="t"/>
            <a:pathLst>
              <a:path extrusionOk="0" h="7246015" w="7637434">
                <a:moveTo>
                  <a:pt x="0" y="0"/>
                </a:moveTo>
                <a:lnTo>
                  <a:pt x="7637434" y="0"/>
                </a:lnTo>
                <a:lnTo>
                  <a:pt x="7637434" y="7246015"/>
                </a:lnTo>
                <a:lnTo>
                  <a:pt x="0" y="724601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14"/>
          <p:cNvSpPr/>
          <p:nvPr/>
        </p:nvSpPr>
        <p:spPr>
          <a:xfrm rot="5300415">
            <a:off x="1394344" y="-6375278"/>
            <a:ext cx="9122123" cy="8654614"/>
          </a:xfrm>
          <a:custGeom>
            <a:rect b="b" l="l" r="r" t="t"/>
            <a:pathLst>
              <a:path extrusionOk="0" h="8654614" w="9122123">
                <a:moveTo>
                  <a:pt x="0" y="0"/>
                </a:moveTo>
                <a:lnTo>
                  <a:pt x="9122123" y="0"/>
                </a:lnTo>
                <a:lnTo>
                  <a:pt x="9122123" y="8654615"/>
                </a:lnTo>
                <a:lnTo>
                  <a:pt x="0" y="865461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14"/>
          <p:cNvSpPr/>
          <p:nvPr/>
        </p:nvSpPr>
        <p:spPr>
          <a:xfrm rot="796355">
            <a:off x="7330487" y="-6596165"/>
            <a:ext cx="9122123" cy="8654614"/>
          </a:xfrm>
          <a:custGeom>
            <a:rect b="b" l="l" r="r" t="t"/>
            <a:pathLst>
              <a:path extrusionOk="0" h="8654614" w="9122123">
                <a:moveTo>
                  <a:pt x="0" y="0"/>
                </a:moveTo>
                <a:lnTo>
                  <a:pt x="9122123" y="0"/>
                </a:lnTo>
                <a:lnTo>
                  <a:pt x="9122123" y="8654615"/>
                </a:lnTo>
                <a:lnTo>
                  <a:pt x="0" y="865461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4"/>
          <p:cNvSpPr/>
          <p:nvPr/>
        </p:nvSpPr>
        <p:spPr>
          <a:xfrm rot="-1958170">
            <a:off x="15126675" y="-730052"/>
            <a:ext cx="2356033" cy="1371084"/>
          </a:xfrm>
          <a:custGeom>
            <a:rect b="b" l="l" r="r" t="t"/>
            <a:pathLst>
              <a:path extrusionOk="0" h="1371084" w="3307438">
                <a:moveTo>
                  <a:pt x="3307439" y="1371083"/>
                </a:moveTo>
                <a:lnTo>
                  <a:pt x="0" y="1371083"/>
                </a:lnTo>
                <a:lnTo>
                  <a:pt x="0" y="0"/>
                </a:lnTo>
                <a:lnTo>
                  <a:pt x="3307439" y="0"/>
                </a:lnTo>
                <a:lnTo>
                  <a:pt x="3307439" y="1371083"/>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14"/>
          <p:cNvSpPr/>
          <p:nvPr/>
        </p:nvSpPr>
        <p:spPr>
          <a:xfrm>
            <a:off x="5181509" y="3042591"/>
            <a:ext cx="8705906" cy="6937281"/>
          </a:xfrm>
          <a:custGeom>
            <a:rect b="b" l="l" r="r" t="t"/>
            <a:pathLst>
              <a:path extrusionOk="0" h="6937281" w="8705906">
                <a:moveTo>
                  <a:pt x="0" y="0"/>
                </a:moveTo>
                <a:lnTo>
                  <a:pt x="8705907" y="0"/>
                </a:lnTo>
                <a:lnTo>
                  <a:pt x="8705907" y="6937281"/>
                </a:lnTo>
                <a:lnTo>
                  <a:pt x="0" y="693728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14"/>
          <p:cNvSpPr txBox="1"/>
          <p:nvPr/>
        </p:nvSpPr>
        <p:spPr>
          <a:xfrm>
            <a:off x="1752600" y="656939"/>
            <a:ext cx="15219569" cy="194373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5600">
                <a:solidFill>
                  <a:srgbClr val="101010"/>
                </a:solidFill>
                <a:latin typeface="DM Sans"/>
                <a:ea typeface="DM Sans"/>
                <a:cs typeface="DM Sans"/>
                <a:sym typeface="DM Sans"/>
              </a:rPr>
              <a:t>SCATTER PLOT VISUALIZATION FOR LIGHTGBM (ACTUAL VS PREDICTED VALUES) </a:t>
            </a:r>
            <a:endParaRPr/>
          </a:p>
        </p:txBody>
      </p:sp>
      <p:sp>
        <p:nvSpPr>
          <p:cNvPr id="265" name="Google Shape;265;p14"/>
          <p:cNvSpPr txBox="1"/>
          <p:nvPr/>
        </p:nvSpPr>
        <p:spPr>
          <a:xfrm>
            <a:off x="7674842" y="3618567"/>
            <a:ext cx="3372532" cy="499387"/>
          </a:xfrm>
          <a:prstGeom prst="rect">
            <a:avLst/>
          </a:prstGeom>
          <a:noFill/>
          <a:ln>
            <a:noFill/>
          </a:ln>
        </p:spPr>
        <p:txBody>
          <a:bodyPr anchorCtr="0" anchor="t" bIns="0" lIns="0" spcFirstLastPara="1" rIns="0" wrap="square" tIns="0">
            <a:spAutoFit/>
          </a:bodyPr>
          <a:lstStyle/>
          <a:p>
            <a:pPr indent="0" lvl="0" marL="0" marR="0" rtl="0" algn="ctr">
              <a:lnSpc>
                <a:spcPct val="194041"/>
              </a:lnSpc>
              <a:spcBef>
                <a:spcPts val="0"/>
              </a:spcBef>
              <a:spcAft>
                <a:spcPts val="0"/>
              </a:spcAft>
              <a:buNone/>
            </a:pPr>
            <a:r>
              <a:rPr lang="en-US" sz="2232" u="none" strike="noStrike">
                <a:solidFill>
                  <a:srgbClr val="101010"/>
                </a:solidFill>
                <a:latin typeface="Arial"/>
                <a:ea typeface="Arial"/>
                <a:cs typeface="Arial"/>
                <a:sym typeface="Arial"/>
              </a:rPr>
              <a:t>Timeline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5"/>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5"/>
          <p:cNvSpPr txBox="1"/>
          <p:nvPr/>
        </p:nvSpPr>
        <p:spPr>
          <a:xfrm>
            <a:off x="10818310" y="7205762"/>
            <a:ext cx="6581692" cy="1001775"/>
          </a:xfrm>
          <a:prstGeom prst="rect">
            <a:avLst/>
          </a:prstGeom>
          <a:noFill/>
          <a:ln>
            <a:noFill/>
          </a:ln>
        </p:spPr>
        <p:txBody>
          <a:bodyPr anchorCtr="0" anchor="t" bIns="0" lIns="0" spcFirstLastPara="1" rIns="0" wrap="square" tIns="0">
            <a:spAutoFit/>
          </a:bodyPr>
          <a:lstStyle/>
          <a:p>
            <a:pPr indent="0" lvl="0" marL="0" marR="0" rtl="0" algn="l">
              <a:lnSpc>
                <a:spcPct val="157000"/>
              </a:lnSpc>
              <a:spcBef>
                <a:spcPts val="0"/>
              </a:spcBef>
              <a:spcAft>
                <a:spcPts val="0"/>
              </a:spcAft>
              <a:buNone/>
            </a:pPr>
            <a:r>
              <a:rPr lang="en-US" sz="2600">
                <a:solidFill>
                  <a:srgbClr val="2B2B2B"/>
                </a:solidFill>
                <a:latin typeface="Arial"/>
                <a:ea typeface="Arial"/>
                <a:cs typeface="Arial"/>
                <a:sym typeface="Arial"/>
              </a:rPr>
              <a:t>Th</a:t>
            </a:r>
            <a:r>
              <a:rPr lang="en-US" sz="2600" u="none" strike="noStrike">
                <a:solidFill>
                  <a:srgbClr val="2B2B2B"/>
                </a:solidFill>
                <a:latin typeface="Arial"/>
                <a:ea typeface="Arial"/>
                <a:cs typeface="Arial"/>
                <a:sym typeface="Arial"/>
              </a:rPr>
              <a:t>e small gap between training and testing shows good generalization</a:t>
            </a:r>
            <a:endParaRPr/>
          </a:p>
        </p:txBody>
      </p:sp>
      <p:sp>
        <p:nvSpPr>
          <p:cNvPr id="272" name="Google Shape;272;p15"/>
          <p:cNvSpPr/>
          <p:nvPr/>
        </p:nvSpPr>
        <p:spPr>
          <a:xfrm>
            <a:off x="8891908" y="1327151"/>
            <a:ext cx="1474602" cy="1391488"/>
          </a:xfrm>
          <a:custGeom>
            <a:rect b="b" l="l" r="r" t="t"/>
            <a:pathLst>
              <a:path extrusionOk="0" h="1391488" w="1474602">
                <a:moveTo>
                  <a:pt x="0" y="0"/>
                </a:moveTo>
                <a:lnTo>
                  <a:pt x="1474602" y="0"/>
                </a:lnTo>
                <a:lnTo>
                  <a:pt x="1474602" y="1391488"/>
                </a:lnTo>
                <a:lnTo>
                  <a:pt x="0" y="139148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5"/>
          <p:cNvSpPr/>
          <p:nvPr/>
        </p:nvSpPr>
        <p:spPr>
          <a:xfrm>
            <a:off x="8891908" y="4168903"/>
            <a:ext cx="1474602" cy="1391488"/>
          </a:xfrm>
          <a:custGeom>
            <a:rect b="b" l="l" r="r" t="t"/>
            <a:pathLst>
              <a:path extrusionOk="0" h="1391488" w="1474602">
                <a:moveTo>
                  <a:pt x="0" y="0"/>
                </a:moveTo>
                <a:lnTo>
                  <a:pt x="1474602" y="0"/>
                </a:lnTo>
                <a:lnTo>
                  <a:pt x="1474602" y="1391487"/>
                </a:lnTo>
                <a:lnTo>
                  <a:pt x="0" y="139148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15"/>
          <p:cNvSpPr txBox="1"/>
          <p:nvPr/>
        </p:nvSpPr>
        <p:spPr>
          <a:xfrm>
            <a:off x="9079894" y="1632716"/>
            <a:ext cx="1054048" cy="932757"/>
          </a:xfrm>
          <a:prstGeom prst="rect">
            <a:avLst/>
          </a:prstGeom>
          <a:noFill/>
          <a:ln>
            <a:noFill/>
          </a:ln>
        </p:spPr>
        <p:txBody>
          <a:bodyPr anchorCtr="0" anchor="t" bIns="0" lIns="0" spcFirstLastPara="1" rIns="0" wrap="square" tIns="0">
            <a:spAutoFit/>
          </a:bodyPr>
          <a:lstStyle/>
          <a:p>
            <a:pPr indent="0" lvl="0" marL="0" marR="0" rtl="0" algn="ctr">
              <a:lnSpc>
                <a:spcPct val="96995"/>
              </a:lnSpc>
              <a:spcBef>
                <a:spcPts val="0"/>
              </a:spcBef>
              <a:spcAft>
                <a:spcPts val="0"/>
              </a:spcAft>
              <a:buNone/>
            </a:pPr>
            <a:r>
              <a:rPr lang="en-US" sz="7122">
                <a:solidFill>
                  <a:srgbClr val="101010"/>
                </a:solidFill>
                <a:latin typeface="Arial"/>
                <a:ea typeface="Arial"/>
                <a:cs typeface="Arial"/>
                <a:sym typeface="Arial"/>
              </a:rPr>
              <a:t>01</a:t>
            </a:r>
            <a:endParaRPr/>
          </a:p>
        </p:txBody>
      </p:sp>
      <p:sp>
        <p:nvSpPr>
          <p:cNvPr id="275" name="Google Shape;275;p15"/>
          <p:cNvSpPr txBox="1"/>
          <p:nvPr/>
        </p:nvSpPr>
        <p:spPr>
          <a:xfrm>
            <a:off x="9079894" y="4474468"/>
            <a:ext cx="1054048" cy="932757"/>
          </a:xfrm>
          <a:prstGeom prst="rect">
            <a:avLst/>
          </a:prstGeom>
          <a:noFill/>
          <a:ln>
            <a:noFill/>
          </a:ln>
        </p:spPr>
        <p:txBody>
          <a:bodyPr anchorCtr="0" anchor="t" bIns="0" lIns="0" spcFirstLastPara="1" rIns="0" wrap="square" tIns="0">
            <a:spAutoFit/>
          </a:bodyPr>
          <a:lstStyle/>
          <a:p>
            <a:pPr indent="0" lvl="0" marL="0" marR="0" rtl="0" algn="ctr">
              <a:lnSpc>
                <a:spcPct val="96995"/>
              </a:lnSpc>
              <a:spcBef>
                <a:spcPts val="0"/>
              </a:spcBef>
              <a:spcAft>
                <a:spcPts val="0"/>
              </a:spcAft>
              <a:buNone/>
            </a:pPr>
            <a:r>
              <a:rPr lang="en-US" sz="7122">
                <a:solidFill>
                  <a:srgbClr val="101010"/>
                </a:solidFill>
                <a:latin typeface="Arial"/>
                <a:ea typeface="Arial"/>
                <a:cs typeface="Arial"/>
                <a:sym typeface="Arial"/>
              </a:rPr>
              <a:t>02</a:t>
            </a:r>
            <a:endParaRPr/>
          </a:p>
        </p:txBody>
      </p:sp>
      <p:sp>
        <p:nvSpPr>
          <p:cNvPr id="276" name="Google Shape;276;p15"/>
          <p:cNvSpPr/>
          <p:nvPr/>
        </p:nvSpPr>
        <p:spPr>
          <a:xfrm>
            <a:off x="8891908" y="7010655"/>
            <a:ext cx="1474602" cy="1391488"/>
          </a:xfrm>
          <a:custGeom>
            <a:rect b="b" l="l" r="r" t="t"/>
            <a:pathLst>
              <a:path extrusionOk="0" h="1391488" w="1474602">
                <a:moveTo>
                  <a:pt x="0" y="0"/>
                </a:moveTo>
                <a:lnTo>
                  <a:pt x="1474602" y="0"/>
                </a:lnTo>
                <a:lnTo>
                  <a:pt x="1474602" y="1391487"/>
                </a:lnTo>
                <a:lnTo>
                  <a:pt x="0" y="139148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15"/>
          <p:cNvSpPr txBox="1"/>
          <p:nvPr/>
        </p:nvSpPr>
        <p:spPr>
          <a:xfrm>
            <a:off x="9079894" y="7316220"/>
            <a:ext cx="1054048" cy="932757"/>
          </a:xfrm>
          <a:prstGeom prst="rect">
            <a:avLst/>
          </a:prstGeom>
          <a:noFill/>
          <a:ln>
            <a:noFill/>
          </a:ln>
        </p:spPr>
        <p:txBody>
          <a:bodyPr anchorCtr="0" anchor="t" bIns="0" lIns="0" spcFirstLastPara="1" rIns="0" wrap="square" tIns="0">
            <a:spAutoFit/>
          </a:bodyPr>
          <a:lstStyle/>
          <a:p>
            <a:pPr indent="0" lvl="0" marL="0" marR="0" rtl="0" algn="ctr">
              <a:lnSpc>
                <a:spcPct val="96995"/>
              </a:lnSpc>
              <a:spcBef>
                <a:spcPts val="0"/>
              </a:spcBef>
              <a:spcAft>
                <a:spcPts val="0"/>
              </a:spcAft>
              <a:buNone/>
            </a:pPr>
            <a:r>
              <a:rPr lang="en-US" sz="7122">
                <a:solidFill>
                  <a:srgbClr val="101010"/>
                </a:solidFill>
                <a:latin typeface="Arial"/>
                <a:ea typeface="Arial"/>
                <a:cs typeface="Arial"/>
                <a:sym typeface="Arial"/>
              </a:rPr>
              <a:t>03</a:t>
            </a:r>
            <a:endParaRPr/>
          </a:p>
        </p:txBody>
      </p:sp>
      <p:sp>
        <p:nvSpPr>
          <p:cNvPr id="278" name="Google Shape;278;p15"/>
          <p:cNvSpPr txBox="1"/>
          <p:nvPr/>
        </p:nvSpPr>
        <p:spPr>
          <a:xfrm>
            <a:off x="1028700" y="3754058"/>
            <a:ext cx="10932679" cy="2136217"/>
          </a:xfrm>
          <a:prstGeom prst="rect">
            <a:avLst/>
          </a:prstGeom>
          <a:noFill/>
          <a:ln>
            <a:noFill/>
          </a:ln>
        </p:spPr>
        <p:txBody>
          <a:bodyPr anchorCtr="0" anchor="t" bIns="0" lIns="0" spcFirstLastPara="1" rIns="0" wrap="square" tIns="0">
            <a:spAutoFit/>
          </a:bodyPr>
          <a:lstStyle/>
          <a:p>
            <a:pPr indent="0" lvl="0" marL="0" marR="0" rtl="0" algn="l">
              <a:lnSpc>
                <a:spcPct val="139995"/>
              </a:lnSpc>
              <a:spcBef>
                <a:spcPts val="0"/>
              </a:spcBef>
              <a:spcAft>
                <a:spcPts val="0"/>
              </a:spcAft>
              <a:buNone/>
            </a:pPr>
            <a:r>
              <a:rPr lang="en-US" sz="12484">
                <a:solidFill>
                  <a:srgbClr val="101010"/>
                </a:solidFill>
                <a:latin typeface="DM Sans"/>
                <a:ea typeface="DM Sans"/>
                <a:cs typeface="DM Sans"/>
                <a:sym typeface="DM Sans"/>
              </a:rPr>
              <a:t>REASONS</a:t>
            </a:r>
            <a:endParaRPr/>
          </a:p>
        </p:txBody>
      </p:sp>
      <p:sp>
        <p:nvSpPr>
          <p:cNvPr id="279" name="Google Shape;279;p15"/>
          <p:cNvSpPr/>
          <p:nvPr/>
        </p:nvSpPr>
        <p:spPr>
          <a:xfrm rot="5300415">
            <a:off x="-83181" y="7519762"/>
            <a:ext cx="9090582" cy="8624690"/>
          </a:xfrm>
          <a:custGeom>
            <a:rect b="b" l="l" r="r" t="t"/>
            <a:pathLst>
              <a:path extrusionOk="0" h="8624690" w="9090582">
                <a:moveTo>
                  <a:pt x="0" y="0"/>
                </a:moveTo>
                <a:lnTo>
                  <a:pt x="9090582" y="0"/>
                </a:lnTo>
                <a:lnTo>
                  <a:pt x="9090582" y="8624690"/>
                </a:lnTo>
                <a:lnTo>
                  <a:pt x="0" y="86246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15"/>
          <p:cNvSpPr/>
          <p:nvPr/>
        </p:nvSpPr>
        <p:spPr>
          <a:xfrm rot="5300415">
            <a:off x="-5573674" y="4089797"/>
            <a:ext cx="9090582" cy="8624690"/>
          </a:xfrm>
          <a:custGeom>
            <a:rect b="b" l="l" r="r" t="t"/>
            <a:pathLst>
              <a:path extrusionOk="0" h="8624690" w="9090582">
                <a:moveTo>
                  <a:pt x="0" y="0"/>
                </a:moveTo>
                <a:lnTo>
                  <a:pt x="9090582" y="0"/>
                </a:lnTo>
                <a:lnTo>
                  <a:pt x="9090582" y="8624690"/>
                </a:lnTo>
                <a:lnTo>
                  <a:pt x="0" y="86246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5"/>
          <p:cNvSpPr/>
          <p:nvPr/>
        </p:nvSpPr>
        <p:spPr>
          <a:xfrm rot="6281090">
            <a:off x="1501910" y="7629457"/>
            <a:ext cx="2443611" cy="2953816"/>
          </a:xfrm>
          <a:custGeom>
            <a:rect b="b" l="l" r="r" t="t"/>
            <a:pathLst>
              <a:path extrusionOk="0" h="2953816" w="2443611">
                <a:moveTo>
                  <a:pt x="0" y="0"/>
                </a:moveTo>
                <a:lnTo>
                  <a:pt x="2443611" y="0"/>
                </a:lnTo>
                <a:lnTo>
                  <a:pt x="2443611" y="2953816"/>
                </a:lnTo>
                <a:lnTo>
                  <a:pt x="0" y="29538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5"/>
          <p:cNvSpPr txBox="1"/>
          <p:nvPr/>
        </p:nvSpPr>
        <p:spPr>
          <a:xfrm>
            <a:off x="10795135" y="1531978"/>
            <a:ext cx="6915966" cy="895986"/>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lang="en-US" sz="2599">
                <a:solidFill>
                  <a:srgbClr val="000000"/>
                </a:solidFill>
                <a:latin typeface="DM Sans"/>
                <a:ea typeface="DM Sans"/>
                <a:cs typeface="DM Sans"/>
                <a:sym typeface="DM Sans"/>
              </a:rPr>
              <a:t>Training R² = 0.92 → The model fits the training data very well</a:t>
            </a:r>
            <a:endParaRPr/>
          </a:p>
        </p:txBody>
      </p:sp>
      <p:sp>
        <p:nvSpPr>
          <p:cNvPr id="283" name="Google Shape;283;p15"/>
          <p:cNvSpPr txBox="1"/>
          <p:nvPr/>
        </p:nvSpPr>
        <p:spPr>
          <a:xfrm>
            <a:off x="10818310" y="4401389"/>
            <a:ext cx="6892790" cy="8959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600">
                <a:solidFill>
                  <a:srgbClr val="000000"/>
                </a:solidFill>
                <a:latin typeface="DM Sans"/>
                <a:ea typeface="DM Sans"/>
                <a:cs typeface="DM Sans"/>
                <a:sym typeface="DM Sans"/>
              </a:rPr>
              <a:t>Testing R² = 0.88 → The model also performs well on unseen data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6"/>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6"/>
          <p:cNvSpPr/>
          <p:nvPr/>
        </p:nvSpPr>
        <p:spPr>
          <a:xfrm rot="-923548">
            <a:off x="14175887" y="2876109"/>
            <a:ext cx="3101085" cy="4660950"/>
          </a:xfrm>
          <a:custGeom>
            <a:rect b="b" l="l" r="r" t="t"/>
            <a:pathLst>
              <a:path extrusionOk="0" h="4660950" w="3101085">
                <a:moveTo>
                  <a:pt x="0" y="0"/>
                </a:moveTo>
                <a:lnTo>
                  <a:pt x="3101085" y="0"/>
                </a:lnTo>
                <a:lnTo>
                  <a:pt x="3101085" y="4660950"/>
                </a:lnTo>
                <a:lnTo>
                  <a:pt x="0" y="466095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16"/>
          <p:cNvSpPr txBox="1"/>
          <p:nvPr/>
        </p:nvSpPr>
        <p:spPr>
          <a:xfrm>
            <a:off x="278253" y="1338399"/>
            <a:ext cx="15418947" cy="1222771"/>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7122">
                <a:solidFill>
                  <a:srgbClr val="000000"/>
                </a:solidFill>
                <a:latin typeface="DM Sans"/>
                <a:ea typeface="DM Sans"/>
                <a:cs typeface="DM Sans"/>
                <a:sym typeface="DM Sans"/>
              </a:rPr>
              <a:t>Boundaries of the project</a:t>
            </a:r>
            <a:endParaRPr/>
          </a:p>
        </p:txBody>
      </p:sp>
      <p:sp>
        <p:nvSpPr>
          <p:cNvPr id="291" name="Google Shape;291;p16"/>
          <p:cNvSpPr txBox="1"/>
          <p:nvPr/>
        </p:nvSpPr>
        <p:spPr>
          <a:xfrm>
            <a:off x="609600" y="3237734"/>
            <a:ext cx="12555259" cy="5345246"/>
          </a:xfrm>
          <a:prstGeom prst="rect">
            <a:avLst/>
          </a:prstGeom>
          <a:noFill/>
          <a:ln>
            <a:noFill/>
          </a:ln>
        </p:spPr>
        <p:txBody>
          <a:bodyPr anchorCtr="0" anchor="t" bIns="0" lIns="0" spcFirstLastPara="1" rIns="0" wrap="square" tIns="0">
            <a:spAutoFit/>
          </a:bodyPr>
          <a:lstStyle/>
          <a:p>
            <a:pPr indent="-540974" lvl="1" marL="1081947" marR="0" rtl="0" algn="ctr">
              <a:lnSpc>
                <a:spcPct val="139992"/>
              </a:lnSpc>
              <a:spcBef>
                <a:spcPts val="0"/>
              </a:spcBef>
              <a:spcAft>
                <a:spcPts val="0"/>
              </a:spcAft>
              <a:buClr>
                <a:srgbClr val="000000"/>
              </a:buClr>
              <a:buSzPts val="5011"/>
              <a:buFont typeface="Arial"/>
              <a:buChar char="•"/>
            </a:pPr>
            <a:r>
              <a:rPr b="0" i="0" lang="en-US" sz="5011" u="none" cap="none" strike="noStrike">
                <a:solidFill>
                  <a:srgbClr val="000000"/>
                </a:solidFill>
                <a:latin typeface="DM Sans"/>
                <a:ea typeface="DM Sans"/>
                <a:cs typeface="DM Sans"/>
                <a:sym typeface="DM Sans"/>
              </a:rPr>
              <a:t>Performance depends on data quality ,Risk of overfitting with poor tuning,Limited interpretability,</a:t>
            </a:r>
            <a:endParaRPr/>
          </a:p>
          <a:p>
            <a:pPr indent="0" lvl="1" marL="540973" marR="0" rtl="0" algn="ctr">
              <a:lnSpc>
                <a:spcPct val="139992"/>
              </a:lnSpc>
              <a:spcBef>
                <a:spcPts val="0"/>
              </a:spcBef>
              <a:spcAft>
                <a:spcPts val="0"/>
              </a:spcAft>
              <a:buNone/>
            </a:pPr>
            <a:r>
              <a:rPr b="0" i="0" lang="en-US" sz="5011" u="none" cap="none" strike="noStrike">
                <a:solidFill>
                  <a:srgbClr val="000000"/>
                </a:solidFill>
                <a:latin typeface="DM Sans"/>
                <a:ea typeface="DM Sans"/>
                <a:cs typeface="DM Sans"/>
                <a:sym typeface="DM Sans"/>
              </a:rPr>
              <a:t>High computational cost,</a:t>
            </a:r>
            <a:endParaRPr/>
          </a:p>
          <a:p>
            <a:pPr indent="0" lvl="1" marL="540973" marR="0" rtl="0" algn="ctr">
              <a:lnSpc>
                <a:spcPct val="139992"/>
              </a:lnSpc>
              <a:spcBef>
                <a:spcPts val="0"/>
              </a:spcBef>
              <a:spcAft>
                <a:spcPts val="0"/>
              </a:spcAft>
              <a:buNone/>
            </a:pPr>
            <a:r>
              <a:rPr b="0" i="0" lang="en-US" sz="5011" u="none" cap="none" strike="noStrike">
                <a:solidFill>
                  <a:srgbClr val="000000"/>
                </a:solidFill>
                <a:latin typeface="DM Sans"/>
                <a:ea typeface="DM Sans"/>
                <a:cs typeface="DM Sans"/>
                <a:sym typeface="DM Sans"/>
              </a:rPr>
              <a:t>Not tested in real-time systems</a:t>
            </a:r>
            <a:endParaRPr/>
          </a:p>
          <a:p>
            <a:pPr indent="0" lvl="0" marL="0" marR="0" rtl="0" algn="ctr">
              <a:lnSpc>
                <a:spcPct val="139992"/>
              </a:lnSpc>
              <a:spcBef>
                <a:spcPts val="0"/>
              </a:spcBef>
              <a:spcAft>
                <a:spcPts val="0"/>
              </a:spcAft>
              <a:buNone/>
            </a:pPr>
            <a:r>
              <a:t/>
            </a:r>
            <a:endParaRPr sz="5011">
              <a:solidFill>
                <a:srgbClr val="000000"/>
              </a:solidFill>
              <a:latin typeface="DM Sans"/>
              <a:ea typeface="DM Sans"/>
              <a:cs typeface="DM Sans"/>
              <a:sym typeface="DM Sans"/>
            </a:endParaRPr>
          </a:p>
        </p:txBody>
      </p:sp>
      <p:sp>
        <p:nvSpPr>
          <p:cNvPr id="292" name="Google Shape;292;p16"/>
          <p:cNvSpPr/>
          <p:nvPr/>
        </p:nvSpPr>
        <p:spPr>
          <a:xfrm rot="796355">
            <a:off x="7672657" y="-6543584"/>
            <a:ext cx="9122123" cy="8654614"/>
          </a:xfrm>
          <a:custGeom>
            <a:rect b="b" l="l" r="r" t="t"/>
            <a:pathLst>
              <a:path extrusionOk="0" h="8654614" w="9122123">
                <a:moveTo>
                  <a:pt x="0" y="0"/>
                </a:moveTo>
                <a:lnTo>
                  <a:pt x="9122123" y="0"/>
                </a:lnTo>
                <a:lnTo>
                  <a:pt x="9122123" y="8654615"/>
                </a:lnTo>
                <a:lnTo>
                  <a:pt x="0" y="865461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7"/>
          <p:cNvSpPr txBox="1"/>
          <p:nvPr/>
        </p:nvSpPr>
        <p:spPr>
          <a:xfrm>
            <a:off x="1028700" y="2445559"/>
            <a:ext cx="17345961" cy="6489722"/>
          </a:xfrm>
          <a:prstGeom prst="rect">
            <a:avLst/>
          </a:prstGeom>
          <a:noFill/>
          <a:ln>
            <a:noFill/>
          </a:ln>
        </p:spPr>
        <p:txBody>
          <a:bodyPr anchorCtr="0" anchor="t" bIns="0" lIns="0" spcFirstLastPara="1" rIns="0" wrap="square" tIns="0">
            <a:spAutoFit/>
          </a:bodyPr>
          <a:lstStyle/>
          <a:p>
            <a:pPr indent="-266213" lvl="1" marL="532425" marR="0" rtl="0" algn="ctr">
              <a:lnSpc>
                <a:spcPct val="139983"/>
              </a:lnSpc>
              <a:spcBef>
                <a:spcPts val="0"/>
              </a:spcBef>
              <a:spcAft>
                <a:spcPts val="0"/>
              </a:spcAft>
              <a:buClr>
                <a:srgbClr val="000000"/>
              </a:buClr>
              <a:buSzPts val="2466"/>
              <a:buFont typeface="Arial"/>
              <a:buChar char="•"/>
            </a:pPr>
            <a:r>
              <a:rPr b="0" i="0" lang="en-US" sz="2466" u="none" cap="none" strike="noStrike">
                <a:solidFill>
                  <a:srgbClr val="000000"/>
                </a:solidFill>
                <a:latin typeface="DM Sans"/>
                <a:ea typeface="DM Sans"/>
                <a:cs typeface="DM Sans"/>
                <a:sym typeface="DM Sans"/>
              </a:rPr>
              <a:t>Transfermarkt GmbH: Comprehensive database covering football player market valuations, transfer histories, and contract details.</a:t>
            </a:r>
            <a:endParaRPr/>
          </a:p>
          <a:p>
            <a:pPr indent="-266213" lvl="1" marL="532425" marR="0" rtl="0" algn="ctr">
              <a:lnSpc>
                <a:spcPct val="139983"/>
              </a:lnSpc>
              <a:spcBef>
                <a:spcPts val="0"/>
              </a:spcBef>
              <a:spcAft>
                <a:spcPts val="0"/>
              </a:spcAft>
              <a:buClr>
                <a:srgbClr val="000000"/>
              </a:buClr>
              <a:buSzPts val="2466"/>
              <a:buFont typeface="Arial"/>
              <a:buChar char="•"/>
            </a:pPr>
            <a:r>
              <a:rPr b="0" i="0" lang="en-US" sz="2466" u="none" cap="none" strike="noStrike">
                <a:solidFill>
                  <a:srgbClr val="000000"/>
                </a:solidFill>
                <a:latin typeface="DM Sans"/>
                <a:ea typeface="DM Sans"/>
                <a:cs typeface="DM Sans"/>
                <a:sym typeface="DM Sans"/>
              </a:rPr>
              <a:t>FIFA and Domestic League Data Providers: Official sources of match data, including player and team performance statistics across competitions.</a:t>
            </a:r>
            <a:endParaRPr/>
          </a:p>
          <a:p>
            <a:pPr indent="-266213" lvl="1" marL="532425" marR="0" rtl="0" algn="ctr">
              <a:lnSpc>
                <a:spcPct val="139983"/>
              </a:lnSpc>
              <a:spcBef>
                <a:spcPts val="0"/>
              </a:spcBef>
              <a:spcAft>
                <a:spcPts val="0"/>
              </a:spcAft>
              <a:buClr>
                <a:srgbClr val="000000"/>
              </a:buClr>
              <a:buSzPts val="2466"/>
              <a:buFont typeface="Arial"/>
              <a:buChar char="•"/>
            </a:pPr>
            <a:r>
              <a:rPr b="0" i="0" lang="en-US" sz="2466" u="none" cap="none" strike="noStrike">
                <a:solidFill>
                  <a:srgbClr val="000000"/>
                </a:solidFill>
                <a:latin typeface="DM Sans"/>
                <a:ea typeface="DM Sans"/>
                <a:cs typeface="DM Sans"/>
                <a:sym typeface="DM Sans"/>
              </a:rPr>
              <a:t>Pedregosa et al.: Scikit-learn: Machine Learning in Python, Journal of Machine Learning Research — a widely used Python library for machine learning and data analysis.</a:t>
            </a:r>
            <a:endParaRPr/>
          </a:p>
          <a:p>
            <a:pPr indent="-266213" lvl="1" marL="532425" marR="0" rtl="0" algn="ctr">
              <a:lnSpc>
                <a:spcPct val="139983"/>
              </a:lnSpc>
              <a:spcBef>
                <a:spcPts val="0"/>
              </a:spcBef>
              <a:spcAft>
                <a:spcPts val="0"/>
              </a:spcAft>
              <a:buClr>
                <a:srgbClr val="000000"/>
              </a:buClr>
              <a:buSzPts val="2466"/>
              <a:buFont typeface="Arial"/>
              <a:buChar char="•"/>
            </a:pPr>
            <a:r>
              <a:rPr b="0" i="0" lang="en-US" sz="2466" u="none" cap="none" strike="noStrike">
                <a:solidFill>
                  <a:srgbClr val="000000"/>
                </a:solidFill>
                <a:latin typeface="DM Sans"/>
                <a:ea typeface="DM Sans"/>
                <a:cs typeface="DM Sans"/>
                <a:sym typeface="DM Sans"/>
              </a:rPr>
              <a:t>Ke et al.: LightGBM: A Highly Efficient Gradient Boosting Decision Tree, NeurIPS — an optimized framework for high-performance gradient boosting models.</a:t>
            </a:r>
            <a:endParaRPr/>
          </a:p>
          <a:p>
            <a:pPr indent="-266213" lvl="1" marL="532425" marR="0" rtl="0" algn="ctr">
              <a:lnSpc>
                <a:spcPct val="139983"/>
              </a:lnSpc>
              <a:spcBef>
                <a:spcPts val="0"/>
              </a:spcBef>
              <a:spcAft>
                <a:spcPts val="0"/>
              </a:spcAft>
              <a:buClr>
                <a:srgbClr val="000000"/>
              </a:buClr>
              <a:buSzPts val="2466"/>
              <a:buFont typeface="Arial"/>
              <a:buChar char="•"/>
            </a:pPr>
            <a:r>
              <a:rPr b="0" i="0" lang="en-US" sz="2466" u="none" cap="none" strike="noStrike">
                <a:solidFill>
                  <a:srgbClr val="000000"/>
                </a:solidFill>
                <a:latin typeface="DM Sans"/>
                <a:ea typeface="DM Sans"/>
                <a:cs typeface="DM Sans"/>
                <a:sym typeface="DM Sans"/>
              </a:rPr>
              <a:t>Lundberg, S. M., &amp; Lee, S. I.: A Unified Approach to Interpreting Model Predictions (SHAP), NeurIPS — a method for explaining and interpreting machine learning model outputs.</a:t>
            </a:r>
            <a:endParaRPr/>
          </a:p>
          <a:p>
            <a:pPr indent="-266213" lvl="1" marL="532425" marR="0" rtl="0" algn="ctr">
              <a:lnSpc>
                <a:spcPct val="139983"/>
              </a:lnSpc>
              <a:spcBef>
                <a:spcPts val="0"/>
              </a:spcBef>
              <a:spcAft>
                <a:spcPts val="0"/>
              </a:spcAft>
              <a:buClr>
                <a:srgbClr val="000000"/>
              </a:buClr>
              <a:buSzPts val="2466"/>
              <a:buFont typeface="Arial"/>
              <a:buChar char="•"/>
            </a:pPr>
            <a:r>
              <a:rPr b="0" i="0" lang="en-US" sz="2466" u="none" cap="none" strike="noStrike">
                <a:solidFill>
                  <a:srgbClr val="000000"/>
                </a:solidFill>
                <a:latin typeface="DM Sans"/>
                <a:ea typeface="DM Sans"/>
                <a:cs typeface="DM Sans"/>
                <a:sym typeface="DM Sans"/>
              </a:rPr>
              <a:t>Twitter (X) API Documentation: Access to public social media data for sentiment analysis and trend detection.</a:t>
            </a:r>
            <a:endParaRPr/>
          </a:p>
          <a:p>
            <a:pPr indent="-266213" lvl="1" marL="532425" marR="0" rtl="0" algn="ctr">
              <a:lnSpc>
                <a:spcPct val="139983"/>
              </a:lnSpc>
              <a:spcBef>
                <a:spcPts val="0"/>
              </a:spcBef>
              <a:spcAft>
                <a:spcPts val="0"/>
              </a:spcAft>
              <a:buClr>
                <a:srgbClr val="000000"/>
              </a:buClr>
              <a:buSzPts val="2466"/>
              <a:buFont typeface="Arial"/>
              <a:buChar char="•"/>
            </a:pPr>
            <a:r>
              <a:rPr b="0" i="0" lang="en-US" sz="2466" u="none" cap="none" strike="noStrike">
                <a:solidFill>
                  <a:srgbClr val="000000"/>
                </a:solidFill>
                <a:latin typeface="DM Sans"/>
                <a:ea typeface="DM Sans"/>
                <a:cs typeface="DM Sans"/>
                <a:sym typeface="DM Sans"/>
              </a:rPr>
              <a:t>Streamlit Documentation: Framework for building and deploying interactive web applications for machine learning models.</a:t>
            </a:r>
            <a:endParaRPr/>
          </a:p>
          <a:p>
            <a:pPr indent="0" lvl="0" marL="0" marR="0" rtl="0" algn="ctr">
              <a:lnSpc>
                <a:spcPct val="139983"/>
              </a:lnSpc>
              <a:spcBef>
                <a:spcPts val="0"/>
              </a:spcBef>
              <a:spcAft>
                <a:spcPts val="0"/>
              </a:spcAft>
              <a:buNone/>
            </a:pPr>
            <a:r>
              <a:t/>
            </a:r>
            <a:endParaRPr sz="2466">
              <a:solidFill>
                <a:srgbClr val="000000"/>
              </a:solidFill>
              <a:latin typeface="DM Sans"/>
              <a:ea typeface="DM Sans"/>
              <a:cs typeface="DM Sans"/>
              <a:sym typeface="DM Sans"/>
            </a:endParaRPr>
          </a:p>
          <a:p>
            <a:pPr indent="0" lvl="0" marL="0" marR="0" rtl="0" algn="ctr">
              <a:lnSpc>
                <a:spcPct val="139983"/>
              </a:lnSpc>
              <a:spcBef>
                <a:spcPts val="0"/>
              </a:spcBef>
              <a:spcAft>
                <a:spcPts val="0"/>
              </a:spcAft>
              <a:buNone/>
            </a:pPr>
            <a:r>
              <a:t/>
            </a:r>
            <a:endParaRPr sz="2466">
              <a:solidFill>
                <a:srgbClr val="000000"/>
              </a:solidFill>
              <a:latin typeface="DM Sans"/>
              <a:ea typeface="DM Sans"/>
              <a:cs typeface="DM Sans"/>
              <a:sym typeface="DM Sans"/>
            </a:endParaRPr>
          </a:p>
        </p:txBody>
      </p:sp>
      <p:sp>
        <p:nvSpPr>
          <p:cNvPr id="298" name="Google Shape;298;p17"/>
          <p:cNvSpPr txBox="1"/>
          <p:nvPr/>
        </p:nvSpPr>
        <p:spPr>
          <a:xfrm>
            <a:off x="6990900" y="626399"/>
            <a:ext cx="6191699" cy="188962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7122">
                <a:solidFill>
                  <a:srgbClr val="000000"/>
                </a:solidFill>
                <a:latin typeface="DM Sans"/>
                <a:ea typeface="DM Sans"/>
                <a:cs typeface="DM Sans"/>
                <a:sym typeface="DM Sans"/>
              </a:rPr>
              <a:t>References</a:t>
            </a:r>
            <a:endParaRPr/>
          </a:p>
          <a:p>
            <a:pPr indent="0" lvl="0" marL="0" marR="0" rtl="0" algn="ctr">
              <a:lnSpc>
                <a:spcPct val="51109"/>
              </a:lnSpc>
              <a:spcBef>
                <a:spcPts val="0"/>
              </a:spcBef>
              <a:spcAft>
                <a:spcPts val="0"/>
              </a:spcAft>
              <a:buNone/>
            </a:pPr>
            <a:r>
              <a:t/>
            </a:r>
            <a:endParaRPr b="1" sz="7122">
              <a:solidFill>
                <a:srgbClr val="000000"/>
              </a:solidFill>
              <a:latin typeface="DM Sans"/>
              <a:ea typeface="DM Sans"/>
              <a:cs typeface="DM Sans"/>
              <a:sym typeface="DM Sans"/>
            </a:endParaRPr>
          </a:p>
        </p:txBody>
      </p:sp>
      <p:sp>
        <p:nvSpPr>
          <p:cNvPr id="299" name="Google Shape;299;p17"/>
          <p:cNvSpPr/>
          <p:nvPr/>
        </p:nvSpPr>
        <p:spPr>
          <a:xfrm rot="-2458172">
            <a:off x="11992516" y="7623211"/>
            <a:ext cx="7094097" cy="7402536"/>
          </a:xfrm>
          <a:custGeom>
            <a:rect b="b" l="l" r="r" t="t"/>
            <a:pathLst>
              <a:path extrusionOk="0" h="7402536" w="7094097">
                <a:moveTo>
                  <a:pt x="0" y="0"/>
                </a:moveTo>
                <a:lnTo>
                  <a:pt x="7094097" y="0"/>
                </a:lnTo>
                <a:lnTo>
                  <a:pt x="7094097" y="7402536"/>
                </a:lnTo>
                <a:lnTo>
                  <a:pt x="0" y="740253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17"/>
          <p:cNvSpPr/>
          <p:nvPr/>
        </p:nvSpPr>
        <p:spPr>
          <a:xfrm rot="5300415">
            <a:off x="13257768" y="-5195644"/>
            <a:ext cx="9122123" cy="8654614"/>
          </a:xfrm>
          <a:custGeom>
            <a:rect b="b" l="l" r="r" t="t"/>
            <a:pathLst>
              <a:path extrusionOk="0" h="8654614" w="9122123">
                <a:moveTo>
                  <a:pt x="0" y="0"/>
                </a:moveTo>
                <a:lnTo>
                  <a:pt x="9122123" y="0"/>
                </a:lnTo>
                <a:lnTo>
                  <a:pt x="9122123" y="8654614"/>
                </a:lnTo>
                <a:lnTo>
                  <a:pt x="0" y="865461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17"/>
          <p:cNvSpPr/>
          <p:nvPr/>
        </p:nvSpPr>
        <p:spPr>
          <a:xfrm rot="6281090">
            <a:off x="8750220" y="7642533"/>
            <a:ext cx="2443611" cy="2953816"/>
          </a:xfrm>
          <a:custGeom>
            <a:rect b="b" l="l" r="r" t="t"/>
            <a:pathLst>
              <a:path extrusionOk="0" h="2953816" w="2443611">
                <a:moveTo>
                  <a:pt x="0" y="0"/>
                </a:moveTo>
                <a:lnTo>
                  <a:pt x="2443611" y="0"/>
                </a:lnTo>
                <a:lnTo>
                  <a:pt x="2443611" y="2953816"/>
                </a:lnTo>
                <a:lnTo>
                  <a:pt x="0" y="295381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17"/>
          <p:cNvSpPr/>
          <p:nvPr/>
        </p:nvSpPr>
        <p:spPr>
          <a:xfrm rot="9047773">
            <a:off x="-3218107" y="-3915471"/>
            <a:ext cx="7637434" cy="7246015"/>
          </a:xfrm>
          <a:custGeom>
            <a:rect b="b" l="l" r="r" t="t"/>
            <a:pathLst>
              <a:path extrusionOk="0" h="7246015" w="7637434">
                <a:moveTo>
                  <a:pt x="0" y="0"/>
                </a:moveTo>
                <a:lnTo>
                  <a:pt x="7637434" y="0"/>
                </a:lnTo>
                <a:lnTo>
                  <a:pt x="7637434" y="7246015"/>
                </a:lnTo>
                <a:lnTo>
                  <a:pt x="0" y="724601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17"/>
          <p:cNvSpPr/>
          <p:nvPr/>
        </p:nvSpPr>
        <p:spPr>
          <a:xfrm rot="796355">
            <a:off x="4371704" y="-6879508"/>
            <a:ext cx="9122123" cy="8654614"/>
          </a:xfrm>
          <a:custGeom>
            <a:rect b="b" l="l" r="r" t="t"/>
            <a:pathLst>
              <a:path extrusionOk="0" h="8654614" w="9122123">
                <a:moveTo>
                  <a:pt x="0" y="0"/>
                </a:moveTo>
                <a:lnTo>
                  <a:pt x="9122123" y="0"/>
                </a:lnTo>
                <a:lnTo>
                  <a:pt x="9122123" y="8654614"/>
                </a:lnTo>
                <a:lnTo>
                  <a:pt x="0" y="865461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7"/>
          <p:cNvSpPr/>
          <p:nvPr/>
        </p:nvSpPr>
        <p:spPr>
          <a:xfrm rot="796355">
            <a:off x="10978503" y="-6879508"/>
            <a:ext cx="9122123" cy="8654614"/>
          </a:xfrm>
          <a:custGeom>
            <a:rect b="b" l="l" r="r" t="t"/>
            <a:pathLst>
              <a:path extrusionOk="0" h="8654614" w="9122123">
                <a:moveTo>
                  <a:pt x="0" y="0"/>
                </a:moveTo>
                <a:lnTo>
                  <a:pt x="9122123" y="0"/>
                </a:lnTo>
                <a:lnTo>
                  <a:pt x="9122123" y="8654614"/>
                </a:lnTo>
                <a:lnTo>
                  <a:pt x="0" y="865461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7"/>
          <p:cNvSpPr/>
          <p:nvPr/>
        </p:nvSpPr>
        <p:spPr>
          <a:xfrm rot="796355">
            <a:off x="-1061007" y="7657651"/>
            <a:ext cx="9122123" cy="8654614"/>
          </a:xfrm>
          <a:custGeom>
            <a:rect b="b" l="l" r="r" t="t"/>
            <a:pathLst>
              <a:path extrusionOk="0" h="8654614" w="9122123">
                <a:moveTo>
                  <a:pt x="0" y="0"/>
                </a:moveTo>
                <a:lnTo>
                  <a:pt x="9122123" y="0"/>
                </a:lnTo>
                <a:lnTo>
                  <a:pt x="9122123" y="8654615"/>
                </a:lnTo>
                <a:lnTo>
                  <a:pt x="0" y="865461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8"/>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8"/>
          <p:cNvSpPr/>
          <p:nvPr/>
        </p:nvSpPr>
        <p:spPr>
          <a:xfrm rot="-9363231">
            <a:off x="13720185" y="4677076"/>
            <a:ext cx="8962062" cy="8502757"/>
          </a:xfrm>
          <a:custGeom>
            <a:rect b="b" l="l" r="r" t="t"/>
            <a:pathLst>
              <a:path extrusionOk="0" h="8502757" w="8962062">
                <a:moveTo>
                  <a:pt x="0" y="0"/>
                </a:moveTo>
                <a:lnTo>
                  <a:pt x="8962062" y="0"/>
                </a:lnTo>
                <a:lnTo>
                  <a:pt x="8962062" y="8502757"/>
                </a:lnTo>
                <a:lnTo>
                  <a:pt x="0" y="850275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8"/>
          <p:cNvSpPr/>
          <p:nvPr/>
        </p:nvSpPr>
        <p:spPr>
          <a:xfrm rot="5296899">
            <a:off x="701412" y="7884513"/>
            <a:ext cx="9094672" cy="8628570"/>
          </a:xfrm>
          <a:custGeom>
            <a:rect b="b" l="l" r="r" t="t"/>
            <a:pathLst>
              <a:path extrusionOk="0" h="8624690" w="9090582">
                <a:moveTo>
                  <a:pt x="0" y="0"/>
                </a:moveTo>
                <a:lnTo>
                  <a:pt x="9090583" y="0"/>
                </a:lnTo>
                <a:lnTo>
                  <a:pt x="9090583" y="8624690"/>
                </a:lnTo>
                <a:lnTo>
                  <a:pt x="0" y="86246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8"/>
          <p:cNvSpPr/>
          <p:nvPr/>
        </p:nvSpPr>
        <p:spPr>
          <a:xfrm>
            <a:off x="7835048" y="8007571"/>
            <a:ext cx="9090582" cy="8624690"/>
          </a:xfrm>
          <a:custGeom>
            <a:rect b="b" l="l" r="r" t="t"/>
            <a:pathLst>
              <a:path extrusionOk="0" h="8624690" w="9090582">
                <a:moveTo>
                  <a:pt x="0" y="0"/>
                </a:moveTo>
                <a:lnTo>
                  <a:pt x="9090582" y="0"/>
                </a:lnTo>
                <a:lnTo>
                  <a:pt x="9090582" y="8624690"/>
                </a:lnTo>
                <a:lnTo>
                  <a:pt x="0" y="86246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8"/>
          <p:cNvSpPr/>
          <p:nvPr/>
        </p:nvSpPr>
        <p:spPr>
          <a:xfrm rot="-2458172">
            <a:off x="-2397901" y="5079420"/>
            <a:ext cx="7094097" cy="7402536"/>
          </a:xfrm>
          <a:custGeom>
            <a:rect b="b" l="l" r="r" t="t"/>
            <a:pathLst>
              <a:path extrusionOk="0" h="7402536" w="7094097">
                <a:moveTo>
                  <a:pt x="0" y="0"/>
                </a:moveTo>
                <a:lnTo>
                  <a:pt x="7094097" y="0"/>
                </a:lnTo>
                <a:lnTo>
                  <a:pt x="7094097" y="7402535"/>
                </a:lnTo>
                <a:lnTo>
                  <a:pt x="0" y="740253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18"/>
          <p:cNvSpPr/>
          <p:nvPr/>
        </p:nvSpPr>
        <p:spPr>
          <a:xfrm rot="5400000">
            <a:off x="13184114" y="8215051"/>
            <a:ext cx="4406496" cy="3076536"/>
          </a:xfrm>
          <a:custGeom>
            <a:rect b="b" l="l" r="r" t="t"/>
            <a:pathLst>
              <a:path extrusionOk="0" h="3076536" w="4406496">
                <a:moveTo>
                  <a:pt x="0" y="0"/>
                </a:moveTo>
                <a:lnTo>
                  <a:pt x="4406496" y="0"/>
                </a:lnTo>
                <a:lnTo>
                  <a:pt x="4406496" y="3076535"/>
                </a:lnTo>
                <a:lnTo>
                  <a:pt x="0" y="30765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8"/>
          <p:cNvSpPr/>
          <p:nvPr/>
        </p:nvSpPr>
        <p:spPr>
          <a:xfrm rot="6281090">
            <a:off x="1320227" y="7629457"/>
            <a:ext cx="2443611" cy="2953816"/>
          </a:xfrm>
          <a:custGeom>
            <a:rect b="b" l="l" r="r" t="t"/>
            <a:pathLst>
              <a:path extrusionOk="0" h="2953816" w="2443611">
                <a:moveTo>
                  <a:pt x="0" y="0"/>
                </a:moveTo>
                <a:lnTo>
                  <a:pt x="2443611" y="0"/>
                </a:lnTo>
                <a:lnTo>
                  <a:pt x="2443611" y="2953816"/>
                </a:lnTo>
                <a:lnTo>
                  <a:pt x="0" y="295381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18"/>
          <p:cNvSpPr/>
          <p:nvPr/>
        </p:nvSpPr>
        <p:spPr>
          <a:xfrm rot="7850222">
            <a:off x="-3447454" y="-2594308"/>
            <a:ext cx="7637434" cy="7246015"/>
          </a:xfrm>
          <a:custGeom>
            <a:rect b="b" l="l" r="r" t="t"/>
            <a:pathLst>
              <a:path extrusionOk="0" h="7246015" w="7637434">
                <a:moveTo>
                  <a:pt x="0" y="0"/>
                </a:moveTo>
                <a:lnTo>
                  <a:pt x="7637433" y="0"/>
                </a:lnTo>
                <a:lnTo>
                  <a:pt x="7637433" y="7246016"/>
                </a:lnTo>
                <a:lnTo>
                  <a:pt x="0" y="724601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18"/>
          <p:cNvSpPr/>
          <p:nvPr/>
        </p:nvSpPr>
        <p:spPr>
          <a:xfrm rot="5300415">
            <a:off x="1394344" y="-6082814"/>
            <a:ext cx="9122123" cy="8654614"/>
          </a:xfrm>
          <a:custGeom>
            <a:rect b="b" l="l" r="r" t="t"/>
            <a:pathLst>
              <a:path extrusionOk="0" h="8654614" w="9122123">
                <a:moveTo>
                  <a:pt x="0" y="0"/>
                </a:moveTo>
                <a:lnTo>
                  <a:pt x="9122123" y="0"/>
                </a:lnTo>
                <a:lnTo>
                  <a:pt x="9122123" y="8654614"/>
                </a:lnTo>
                <a:lnTo>
                  <a:pt x="0" y="865461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18"/>
          <p:cNvSpPr/>
          <p:nvPr/>
        </p:nvSpPr>
        <p:spPr>
          <a:xfrm rot="796355">
            <a:off x="7672657" y="-6251120"/>
            <a:ext cx="9122123" cy="8654614"/>
          </a:xfrm>
          <a:custGeom>
            <a:rect b="b" l="l" r="r" t="t"/>
            <a:pathLst>
              <a:path extrusionOk="0" h="8654614" w="9122123">
                <a:moveTo>
                  <a:pt x="0" y="0"/>
                </a:moveTo>
                <a:lnTo>
                  <a:pt x="9122123" y="0"/>
                </a:lnTo>
                <a:lnTo>
                  <a:pt x="9122123" y="8654614"/>
                </a:lnTo>
                <a:lnTo>
                  <a:pt x="0" y="865461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8"/>
          <p:cNvSpPr/>
          <p:nvPr/>
        </p:nvSpPr>
        <p:spPr>
          <a:xfrm rot="-2458172">
            <a:off x="13269556" y="-2398456"/>
            <a:ext cx="7979489" cy="8326423"/>
          </a:xfrm>
          <a:custGeom>
            <a:rect b="b" l="l" r="r" t="t"/>
            <a:pathLst>
              <a:path extrusionOk="0" h="8326423" w="7979489">
                <a:moveTo>
                  <a:pt x="0" y="0"/>
                </a:moveTo>
                <a:lnTo>
                  <a:pt x="7979488" y="0"/>
                </a:lnTo>
                <a:lnTo>
                  <a:pt x="7979488" y="8326423"/>
                </a:lnTo>
                <a:lnTo>
                  <a:pt x="0" y="8326423"/>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18"/>
          <p:cNvSpPr/>
          <p:nvPr/>
        </p:nvSpPr>
        <p:spPr>
          <a:xfrm rot="3567267">
            <a:off x="744458" y="-322972"/>
            <a:ext cx="3420741" cy="2531348"/>
          </a:xfrm>
          <a:custGeom>
            <a:rect b="b" l="l" r="r" t="t"/>
            <a:pathLst>
              <a:path extrusionOk="0" h="2534955" w="3425615">
                <a:moveTo>
                  <a:pt x="0" y="0"/>
                </a:moveTo>
                <a:lnTo>
                  <a:pt x="3425615" y="0"/>
                </a:lnTo>
                <a:lnTo>
                  <a:pt x="3425615" y="2534956"/>
                </a:lnTo>
                <a:lnTo>
                  <a:pt x="0" y="2534956"/>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18"/>
          <p:cNvSpPr txBox="1"/>
          <p:nvPr/>
        </p:nvSpPr>
        <p:spPr>
          <a:xfrm>
            <a:off x="2314025" y="3468850"/>
            <a:ext cx="15441300" cy="2922600"/>
          </a:xfrm>
          <a:prstGeom prst="rect">
            <a:avLst/>
          </a:prstGeom>
          <a:noFill/>
          <a:ln>
            <a:noFill/>
          </a:ln>
        </p:spPr>
        <p:txBody>
          <a:bodyPr anchorCtr="0" anchor="t" bIns="0" lIns="0" spcFirstLastPara="1" rIns="0" wrap="square" tIns="0">
            <a:spAutoFit/>
          </a:bodyPr>
          <a:lstStyle/>
          <a:p>
            <a:pPr indent="0" lvl="0" marL="0" marR="0" rtl="0" algn="ctr">
              <a:lnSpc>
                <a:spcPct val="139998"/>
              </a:lnSpc>
              <a:spcBef>
                <a:spcPts val="0"/>
              </a:spcBef>
              <a:spcAft>
                <a:spcPts val="0"/>
              </a:spcAft>
              <a:buNone/>
            </a:pPr>
            <a:r>
              <a:rPr lang="en-US" sz="18988">
                <a:solidFill>
                  <a:srgbClr val="101010"/>
                </a:solidFill>
                <a:latin typeface="Arial"/>
                <a:ea typeface="Arial"/>
                <a:cs typeface="Arial"/>
                <a:sym typeface="Arial"/>
              </a:rPr>
              <a:t>THANK YOU</a:t>
            </a:r>
            <a:endParaRPr/>
          </a:p>
        </p:txBody>
      </p:sp>
      <p:sp>
        <p:nvSpPr>
          <p:cNvPr id="323" name="Google Shape;323;p18"/>
          <p:cNvSpPr txBox="1"/>
          <p:nvPr/>
        </p:nvSpPr>
        <p:spPr>
          <a:xfrm>
            <a:off x="6254425" y="6827430"/>
            <a:ext cx="7281900" cy="669000"/>
          </a:xfrm>
          <a:prstGeom prst="rect">
            <a:avLst/>
          </a:prstGeom>
          <a:noFill/>
          <a:ln>
            <a:noFill/>
          </a:ln>
        </p:spPr>
        <p:txBody>
          <a:bodyPr anchorCtr="0" anchor="t" bIns="0" lIns="0" spcFirstLastPara="1" rIns="0" wrap="square" tIns="0">
            <a:spAutoFit/>
          </a:bodyPr>
          <a:lstStyle/>
          <a:p>
            <a:pPr indent="0" lvl="0" marL="0" marR="0" rtl="0" algn="ctr">
              <a:lnSpc>
                <a:spcPct val="194026"/>
              </a:lnSpc>
              <a:spcBef>
                <a:spcPts val="0"/>
              </a:spcBef>
              <a:spcAft>
                <a:spcPts val="0"/>
              </a:spcAft>
              <a:buNone/>
            </a:pPr>
            <a:r>
              <a:rPr lang="en-US" sz="4347">
                <a:solidFill>
                  <a:srgbClr val="101010"/>
                </a:solidFill>
                <a:latin typeface="Arial"/>
                <a:ea typeface="Arial"/>
                <a:cs typeface="Arial"/>
                <a:sym typeface="Arial"/>
              </a:rPr>
              <a:t>M.TEJA RAMA SAI</a:t>
            </a:r>
            <a:endParaRPr sz="2600"/>
          </a:p>
        </p:txBody>
      </p:sp>
      <p:sp>
        <p:nvSpPr>
          <p:cNvPr id="324" name="Google Shape;324;p18"/>
          <p:cNvSpPr/>
          <p:nvPr/>
        </p:nvSpPr>
        <p:spPr>
          <a:xfrm>
            <a:off x="8333663" y="2390349"/>
            <a:ext cx="1430175" cy="1570299"/>
          </a:xfrm>
          <a:custGeom>
            <a:rect b="b" l="l" r="r" t="t"/>
            <a:pathLst>
              <a:path extrusionOk="0" h="1570299" w="1430175">
                <a:moveTo>
                  <a:pt x="0" y="0"/>
                </a:moveTo>
                <a:lnTo>
                  <a:pt x="1430174" y="0"/>
                </a:lnTo>
                <a:lnTo>
                  <a:pt x="1430174" y="1570299"/>
                </a:lnTo>
                <a:lnTo>
                  <a:pt x="0" y="1570299"/>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8"/>
          <p:cNvSpPr/>
          <p:nvPr/>
        </p:nvSpPr>
        <p:spPr>
          <a:xfrm rot="-1958170">
            <a:off x="14250379" y="-389944"/>
            <a:ext cx="3307438" cy="1371084"/>
          </a:xfrm>
          <a:custGeom>
            <a:rect b="b" l="l" r="r" t="t"/>
            <a:pathLst>
              <a:path extrusionOk="0" h="1371084" w="3307438">
                <a:moveTo>
                  <a:pt x="3307439" y="1371083"/>
                </a:moveTo>
                <a:lnTo>
                  <a:pt x="0" y="1371083"/>
                </a:lnTo>
                <a:lnTo>
                  <a:pt x="0" y="0"/>
                </a:lnTo>
                <a:lnTo>
                  <a:pt x="3307439" y="0"/>
                </a:lnTo>
                <a:lnTo>
                  <a:pt x="3307439" y="1371083"/>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2"/>
          <p:cNvSpPr/>
          <p:nvPr/>
        </p:nvSpPr>
        <p:spPr>
          <a:xfrm rot="8183257">
            <a:off x="8863232" y="-6895599"/>
            <a:ext cx="15038173" cy="14267467"/>
          </a:xfrm>
          <a:custGeom>
            <a:rect b="b" l="l" r="r" t="t"/>
            <a:pathLst>
              <a:path extrusionOk="0" h="14267467" w="15038173">
                <a:moveTo>
                  <a:pt x="0" y="0"/>
                </a:moveTo>
                <a:lnTo>
                  <a:pt x="15038173" y="0"/>
                </a:lnTo>
                <a:lnTo>
                  <a:pt x="15038173" y="14267467"/>
                </a:lnTo>
                <a:lnTo>
                  <a:pt x="0" y="1426746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2"/>
          <p:cNvSpPr/>
          <p:nvPr/>
        </p:nvSpPr>
        <p:spPr>
          <a:xfrm rot="1512385">
            <a:off x="-5594062" y="6791315"/>
            <a:ext cx="14085999" cy="13364092"/>
          </a:xfrm>
          <a:custGeom>
            <a:rect b="b" l="l" r="r" t="t"/>
            <a:pathLst>
              <a:path extrusionOk="0" h="13364092" w="14085999">
                <a:moveTo>
                  <a:pt x="0" y="0"/>
                </a:moveTo>
                <a:lnTo>
                  <a:pt x="14085999" y="0"/>
                </a:lnTo>
                <a:lnTo>
                  <a:pt x="14085999" y="13364091"/>
                </a:lnTo>
                <a:lnTo>
                  <a:pt x="0" y="1336409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2"/>
          <p:cNvSpPr/>
          <p:nvPr/>
        </p:nvSpPr>
        <p:spPr>
          <a:xfrm>
            <a:off x="-517766" y="6304487"/>
            <a:ext cx="3933407" cy="1022686"/>
          </a:xfrm>
          <a:custGeom>
            <a:rect b="b" l="l" r="r" t="t"/>
            <a:pathLst>
              <a:path extrusionOk="0" h="1022686" w="3933407">
                <a:moveTo>
                  <a:pt x="0" y="0"/>
                </a:moveTo>
                <a:lnTo>
                  <a:pt x="3933407" y="0"/>
                </a:lnTo>
                <a:lnTo>
                  <a:pt x="3933407" y="1022686"/>
                </a:lnTo>
                <a:lnTo>
                  <a:pt x="0" y="102268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2"/>
          <p:cNvSpPr txBox="1"/>
          <p:nvPr/>
        </p:nvSpPr>
        <p:spPr>
          <a:xfrm>
            <a:off x="5764345" y="1456224"/>
            <a:ext cx="3872861" cy="961239"/>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1" lang="en-US" sz="5655">
                <a:solidFill>
                  <a:srgbClr val="101010"/>
                </a:solidFill>
                <a:latin typeface="DM Sans"/>
                <a:ea typeface="DM Sans"/>
                <a:cs typeface="DM Sans"/>
                <a:sym typeface="DM Sans"/>
              </a:rPr>
              <a:t>Overview</a:t>
            </a:r>
            <a:endParaRPr/>
          </a:p>
        </p:txBody>
      </p:sp>
      <p:sp>
        <p:nvSpPr>
          <p:cNvPr id="110" name="Google Shape;110;p2"/>
          <p:cNvSpPr txBox="1"/>
          <p:nvPr/>
        </p:nvSpPr>
        <p:spPr>
          <a:xfrm>
            <a:off x="1422870" y="3000627"/>
            <a:ext cx="11353894" cy="5468872"/>
          </a:xfrm>
          <a:prstGeom prst="rect">
            <a:avLst/>
          </a:prstGeom>
          <a:noFill/>
          <a:ln>
            <a:noFill/>
          </a:ln>
        </p:spPr>
        <p:txBody>
          <a:bodyPr anchorCtr="0" anchor="t" bIns="0" lIns="0" spcFirstLastPara="1" rIns="0" wrap="square" tIns="0">
            <a:spAutoFit/>
          </a:bodyPr>
          <a:lstStyle/>
          <a:p>
            <a:pPr indent="0" lvl="0" marL="0" marR="0" rtl="0" algn="l">
              <a:lnSpc>
                <a:spcPct val="182000"/>
              </a:lnSpc>
              <a:spcBef>
                <a:spcPts val="0"/>
              </a:spcBef>
              <a:spcAft>
                <a:spcPts val="0"/>
              </a:spcAft>
              <a:buNone/>
            </a:pPr>
            <a:r>
              <a:rPr lang="en-US" sz="2400">
                <a:solidFill>
                  <a:srgbClr val="2B2B2B"/>
                </a:solidFill>
                <a:latin typeface="Arial"/>
                <a:ea typeface="Arial"/>
                <a:cs typeface="Arial"/>
                <a:sym typeface="Arial"/>
              </a:rPr>
              <a:t>Player transfer markets are a vital aspect of professional sports, influencing team dynamics and competitive success. Estimating a player’s transfer value is a complex task that depends on various factors such as performance, age, team, public sentiment, and market trends. In this project we propose the development of an AI driven model that predicts player transfer values by integrating multi-source data including player performance statistics, social media sentiment, injury history and historical market data. By using advanced machine learning and time-series forecasting techniques, this project will provide a dynamic, data-driven approach to predicting player transfer values.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p:nvPr/>
        </p:nvSpPr>
        <p:spPr>
          <a:xfrm rot="8183257">
            <a:off x="8863232" y="-6895599"/>
            <a:ext cx="15038173" cy="14267467"/>
          </a:xfrm>
          <a:custGeom>
            <a:rect b="b" l="l" r="r" t="t"/>
            <a:pathLst>
              <a:path extrusionOk="0" h="14267467" w="15038173">
                <a:moveTo>
                  <a:pt x="0" y="0"/>
                </a:moveTo>
                <a:lnTo>
                  <a:pt x="15038173" y="0"/>
                </a:lnTo>
                <a:lnTo>
                  <a:pt x="15038173" y="14267467"/>
                </a:lnTo>
                <a:lnTo>
                  <a:pt x="0" y="1426746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3"/>
          <p:cNvSpPr/>
          <p:nvPr/>
        </p:nvSpPr>
        <p:spPr>
          <a:xfrm rot="5300415">
            <a:off x="-837804" y="-7266968"/>
            <a:ext cx="9090582" cy="8624690"/>
          </a:xfrm>
          <a:custGeom>
            <a:rect b="b" l="l" r="r" t="t"/>
            <a:pathLst>
              <a:path extrusionOk="0" h="8624690" w="9090582">
                <a:moveTo>
                  <a:pt x="0" y="0"/>
                </a:moveTo>
                <a:lnTo>
                  <a:pt x="9090582" y="0"/>
                </a:lnTo>
                <a:lnTo>
                  <a:pt x="9090582" y="8624691"/>
                </a:lnTo>
                <a:lnTo>
                  <a:pt x="0" y="862469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3"/>
          <p:cNvSpPr/>
          <p:nvPr/>
        </p:nvSpPr>
        <p:spPr>
          <a:xfrm rot="5300415">
            <a:off x="-7403262" y="1004153"/>
            <a:ext cx="9090582" cy="8624690"/>
          </a:xfrm>
          <a:custGeom>
            <a:rect b="b" l="l" r="r" t="t"/>
            <a:pathLst>
              <a:path extrusionOk="0" h="8624690" w="9090582">
                <a:moveTo>
                  <a:pt x="0" y="0"/>
                </a:moveTo>
                <a:lnTo>
                  <a:pt x="9090582" y="0"/>
                </a:lnTo>
                <a:lnTo>
                  <a:pt x="9090582" y="8624690"/>
                </a:lnTo>
                <a:lnTo>
                  <a:pt x="0" y="86246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3"/>
          <p:cNvSpPr txBox="1"/>
          <p:nvPr/>
        </p:nvSpPr>
        <p:spPr>
          <a:xfrm>
            <a:off x="3124200" y="904875"/>
            <a:ext cx="7416641" cy="1052339"/>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US" sz="6146">
                <a:solidFill>
                  <a:srgbClr val="000000"/>
                </a:solidFill>
                <a:latin typeface="DM Sans"/>
                <a:ea typeface="DM Sans"/>
                <a:cs typeface="DM Sans"/>
                <a:sym typeface="DM Sans"/>
              </a:rPr>
              <a:t>PROJECT FORMAT</a:t>
            </a:r>
            <a:endParaRPr/>
          </a:p>
        </p:txBody>
      </p:sp>
      <p:sp>
        <p:nvSpPr>
          <p:cNvPr id="119" name="Google Shape;119;p3"/>
          <p:cNvSpPr txBox="1"/>
          <p:nvPr/>
        </p:nvSpPr>
        <p:spPr>
          <a:xfrm>
            <a:off x="2261564" y="2240781"/>
            <a:ext cx="7756335" cy="7991212"/>
          </a:xfrm>
          <a:prstGeom prst="rect">
            <a:avLst/>
          </a:prstGeom>
          <a:noFill/>
          <a:ln>
            <a:noFill/>
          </a:ln>
        </p:spPr>
        <p:txBody>
          <a:bodyPr anchorCtr="0" anchor="t" bIns="0" lIns="0" spcFirstLastPara="1" rIns="0" wrap="square" tIns="0">
            <a:spAutoFit/>
          </a:bodyPr>
          <a:lstStyle/>
          <a:p>
            <a:pPr indent="-324970" lvl="1" marL="649939" marR="0" rtl="0" algn="ctr">
              <a:lnSpc>
                <a:spcPct val="140000"/>
              </a:lnSpc>
              <a:spcBef>
                <a:spcPts val="0"/>
              </a:spcBef>
              <a:spcAft>
                <a:spcPts val="0"/>
              </a:spcAft>
              <a:buClr>
                <a:srgbClr val="000000"/>
              </a:buClr>
              <a:buSzPts val="3010"/>
              <a:buFont typeface="Arial"/>
              <a:buChar char="•"/>
            </a:pPr>
            <a:r>
              <a:rPr b="0" i="0" lang="en-US" sz="3010" u="none" cap="none" strike="noStrike">
                <a:solidFill>
                  <a:srgbClr val="000000"/>
                </a:solidFill>
                <a:latin typeface="DM Sans"/>
                <a:ea typeface="DM Sans"/>
                <a:cs typeface="DM Sans"/>
                <a:sym typeface="DM Sans"/>
              </a:rPr>
              <a:t>INTRODUCTION</a:t>
            </a:r>
            <a:endParaRPr/>
          </a:p>
          <a:p>
            <a:pPr indent="-324970" lvl="1" marL="649939" marR="0" rtl="0" algn="ctr">
              <a:lnSpc>
                <a:spcPct val="140000"/>
              </a:lnSpc>
              <a:spcBef>
                <a:spcPts val="0"/>
              </a:spcBef>
              <a:spcAft>
                <a:spcPts val="0"/>
              </a:spcAft>
              <a:buClr>
                <a:srgbClr val="000000"/>
              </a:buClr>
              <a:buSzPts val="3010"/>
              <a:buFont typeface="Arial"/>
              <a:buChar char="•"/>
            </a:pPr>
            <a:r>
              <a:rPr b="0" i="0" lang="en-US" sz="3010" u="none" cap="none" strike="noStrike">
                <a:solidFill>
                  <a:srgbClr val="000000"/>
                </a:solidFill>
                <a:latin typeface="DM Sans"/>
                <a:ea typeface="DM Sans"/>
                <a:cs typeface="DM Sans"/>
                <a:sym typeface="DM Sans"/>
              </a:rPr>
              <a:t>ML PILELINE</a:t>
            </a:r>
            <a:endParaRPr/>
          </a:p>
          <a:p>
            <a:pPr indent="-324970" lvl="1" marL="649939" marR="0" rtl="0" algn="ctr">
              <a:lnSpc>
                <a:spcPct val="140000"/>
              </a:lnSpc>
              <a:spcBef>
                <a:spcPts val="0"/>
              </a:spcBef>
              <a:spcAft>
                <a:spcPts val="0"/>
              </a:spcAft>
              <a:buClr>
                <a:srgbClr val="000000"/>
              </a:buClr>
              <a:buSzPts val="3010"/>
              <a:buFont typeface="Arial"/>
              <a:buChar char="•"/>
            </a:pPr>
            <a:r>
              <a:rPr b="0" i="0" lang="en-US" sz="3010" u="none" cap="none" strike="noStrike">
                <a:solidFill>
                  <a:srgbClr val="000000"/>
                </a:solidFill>
                <a:latin typeface="DM Sans"/>
                <a:ea typeface="DM Sans"/>
                <a:cs typeface="DM Sans"/>
                <a:sym typeface="DM Sans"/>
              </a:rPr>
              <a:t>METHODOLOGY</a:t>
            </a:r>
            <a:endParaRPr/>
          </a:p>
          <a:p>
            <a:pPr indent="-324970" lvl="1" marL="649939" marR="0" rtl="0" algn="ctr">
              <a:lnSpc>
                <a:spcPct val="140000"/>
              </a:lnSpc>
              <a:spcBef>
                <a:spcPts val="0"/>
              </a:spcBef>
              <a:spcAft>
                <a:spcPts val="0"/>
              </a:spcAft>
              <a:buClr>
                <a:srgbClr val="000000"/>
              </a:buClr>
              <a:buSzPts val="3010"/>
              <a:buFont typeface="Arial"/>
              <a:buChar char="•"/>
            </a:pPr>
            <a:r>
              <a:rPr b="0" i="0" lang="en-US" sz="3010" u="none" cap="none" strike="noStrike">
                <a:solidFill>
                  <a:srgbClr val="000000"/>
                </a:solidFill>
                <a:latin typeface="DM Sans"/>
                <a:ea typeface="DM Sans"/>
                <a:cs typeface="DM Sans"/>
                <a:sym typeface="DM Sans"/>
              </a:rPr>
              <a:t>DATA COLLECTION</a:t>
            </a:r>
            <a:endParaRPr/>
          </a:p>
          <a:p>
            <a:pPr indent="-324970" lvl="1" marL="649939" marR="0" rtl="0" algn="ctr">
              <a:lnSpc>
                <a:spcPct val="140000"/>
              </a:lnSpc>
              <a:spcBef>
                <a:spcPts val="0"/>
              </a:spcBef>
              <a:spcAft>
                <a:spcPts val="0"/>
              </a:spcAft>
              <a:buClr>
                <a:srgbClr val="000000"/>
              </a:buClr>
              <a:buSzPts val="3010"/>
              <a:buFont typeface="Arial"/>
              <a:buChar char="•"/>
            </a:pPr>
            <a:r>
              <a:rPr b="0" i="0" lang="en-US" sz="3010" u="none" cap="none" strike="noStrike">
                <a:solidFill>
                  <a:srgbClr val="000000"/>
                </a:solidFill>
                <a:latin typeface="DM Sans"/>
                <a:ea typeface="DM Sans"/>
                <a:cs typeface="DM Sans"/>
                <a:sym typeface="DM Sans"/>
              </a:rPr>
              <a:t>FEATURE ENGINEERING</a:t>
            </a:r>
            <a:endParaRPr/>
          </a:p>
          <a:p>
            <a:pPr indent="-324970" lvl="1" marL="649939" marR="0" rtl="0" algn="ctr">
              <a:lnSpc>
                <a:spcPct val="140000"/>
              </a:lnSpc>
              <a:spcBef>
                <a:spcPts val="0"/>
              </a:spcBef>
              <a:spcAft>
                <a:spcPts val="0"/>
              </a:spcAft>
              <a:buClr>
                <a:srgbClr val="000000"/>
              </a:buClr>
              <a:buSzPts val="3010"/>
              <a:buFont typeface="Arial"/>
              <a:buChar char="•"/>
            </a:pPr>
            <a:r>
              <a:rPr b="0" i="0" lang="en-US" sz="3010" u="none" cap="none" strike="noStrike">
                <a:solidFill>
                  <a:srgbClr val="000000"/>
                </a:solidFill>
                <a:latin typeface="DM Sans"/>
                <a:ea typeface="DM Sans"/>
                <a:cs typeface="DM Sans"/>
                <a:sym typeface="DM Sans"/>
              </a:rPr>
              <a:t>TYPES OF MODELS</a:t>
            </a:r>
            <a:endParaRPr/>
          </a:p>
          <a:p>
            <a:pPr indent="-324970" lvl="1" marL="649939" marR="0" rtl="0" algn="ctr">
              <a:lnSpc>
                <a:spcPct val="140000"/>
              </a:lnSpc>
              <a:spcBef>
                <a:spcPts val="0"/>
              </a:spcBef>
              <a:spcAft>
                <a:spcPts val="0"/>
              </a:spcAft>
              <a:buClr>
                <a:srgbClr val="000000"/>
              </a:buClr>
              <a:buSzPts val="3010"/>
              <a:buFont typeface="Arial"/>
              <a:buChar char="•"/>
            </a:pPr>
            <a:r>
              <a:rPr b="0" i="0" lang="en-US" sz="3010" u="none" cap="none" strike="noStrike">
                <a:solidFill>
                  <a:srgbClr val="000000"/>
                </a:solidFill>
                <a:latin typeface="DM Sans"/>
                <a:ea typeface="DM Sans"/>
                <a:cs typeface="DM Sans"/>
                <a:sym typeface="DM Sans"/>
              </a:rPr>
              <a:t>SELECTED MODEL(LIGHTBGM)</a:t>
            </a:r>
            <a:endParaRPr/>
          </a:p>
          <a:p>
            <a:pPr indent="-324970" lvl="1" marL="649939" marR="0" rtl="0" algn="ctr">
              <a:lnSpc>
                <a:spcPct val="140000"/>
              </a:lnSpc>
              <a:spcBef>
                <a:spcPts val="0"/>
              </a:spcBef>
              <a:spcAft>
                <a:spcPts val="0"/>
              </a:spcAft>
              <a:buClr>
                <a:srgbClr val="000000"/>
              </a:buClr>
              <a:buSzPts val="3010"/>
              <a:buFont typeface="Arial"/>
              <a:buChar char="•"/>
            </a:pPr>
            <a:r>
              <a:rPr b="0" i="0" lang="en-US" sz="3010" u="none" cap="none" strike="noStrike">
                <a:solidFill>
                  <a:srgbClr val="000000"/>
                </a:solidFill>
                <a:latin typeface="DM Sans"/>
                <a:ea typeface="DM Sans"/>
                <a:cs typeface="DM Sans"/>
                <a:sym typeface="DM Sans"/>
              </a:rPr>
              <a:t>REPRESENTATION</a:t>
            </a:r>
            <a:endParaRPr/>
          </a:p>
          <a:p>
            <a:pPr indent="-324970" lvl="1" marL="649939" marR="0" rtl="0" algn="ctr">
              <a:lnSpc>
                <a:spcPct val="140000"/>
              </a:lnSpc>
              <a:spcBef>
                <a:spcPts val="0"/>
              </a:spcBef>
              <a:spcAft>
                <a:spcPts val="0"/>
              </a:spcAft>
              <a:buClr>
                <a:srgbClr val="000000"/>
              </a:buClr>
              <a:buSzPts val="3010"/>
              <a:buFont typeface="Arial"/>
              <a:buChar char="•"/>
            </a:pPr>
            <a:r>
              <a:rPr b="0" i="0" lang="en-US" sz="3010" u="none" cap="none" strike="noStrike">
                <a:solidFill>
                  <a:srgbClr val="000000"/>
                </a:solidFill>
                <a:latin typeface="DM Sans"/>
                <a:ea typeface="DM Sans"/>
                <a:cs typeface="DM Sans"/>
                <a:sym typeface="DM Sans"/>
              </a:rPr>
              <a:t>REASONS</a:t>
            </a:r>
            <a:endParaRPr/>
          </a:p>
          <a:p>
            <a:pPr indent="-324970" lvl="1" marL="649939" marR="0" rtl="0" algn="ctr">
              <a:lnSpc>
                <a:spcPct val="140000"/>
              </a:lnSpc>
              <a:spcBef>
                <a:spcPts val="0"/>
              </a:spcBef>
              <a:spcAft>
                <a:spcPts val="0"/>
              </a:spcAft>
              <a:buClr>
                <a:srgbClr val="000000"/>
              </a:buClr>
              <a:buSzPts val="3010"/>
              <a:buFont typeface="Arial"/>
              <a:buChar char="•"/>
            </a:pPr>
            <a:r>
              <a:rPr b="0" i="0" lang="en-US" sz="3010" u="none" cap="none" strike="noStrike">
                <a:solidFill>
                  <a:srgbClr val="000000"/>
                </a:solidFill>
                <a:latin typeface="DM Sans"/>
                <a:ea typeface="DM Sans"/>
                <a:cs typeface="DM Sans"/>
                <a:sym typeface="DM Sans"/>
              </a:rPr>
              <a:t>BOUNDARYS</a:t>
            </a:r>
            <a:endParaRPr/>
          </a:p>
          <a:p>
            <a:pPr indent="-324970" lvl="1" marL="649939" marR="0" rtl="0" algn="ctr">
              <a:lnSpc>
                <a:spcPct val="140000"/>
              </a:lnSpc>
              <a:spcBef>
                <a:spcPts val="0"/>
              </a:spcBef>
              <a:spcAft>
                <a:spcPts val="0"/>
              </a:spcAft>
              <a:buClr>
                <a:srgbClr val="000000"/>
              </a:buClr>
              <a:buSzPts val="3010"/>
              <a:buFont typeface="Arial"/>
              <a:buChar char="•"/>
            </a:pPr>
            <a:r>
              <a:rPr b="0" i="0" lang="en-US" sz="3010" u="none" cap="none" strike="noStrike">
                <a:solidFill>
                  <a:srgbClr val="000000"/>
                </a:solidFill>
                <a:latin typeface="DM Sans"/>
                <a:ea typeface="DM Sans"/>
                <a:cs typeface="DM Sans"/>
                <a:sym typeface="DM Sans"/>
              </a:rPr>
              <a:t>REFERENCES</a:t>
            </a:r>
            <a:endParaRPr/>
          </a:p>
          <a:p>
            <a:pPr indent="0" lvl="0" marL="0" marR="0" rtl="0" algn="ctr">
              <a:lnSpc>
                <a:spcPct val="140000"/>
              </a:lnSpc>
              <a:spcBef>
                <a:spcPts val="0"/>
              </a:spcBef>
              <a:spcAft>
                <a:spcPts val="0"/>
              </a:spcAft>
              <a:buNone/>
            </a:pPr>
            <a:r>
              <a:t/>
            </a:r>
            <a:endParaRPr sz="3010">
              <a:solidFill>
                <a:srgbClr val="000000"/>
              </a:solidFill>
              <a:latin typeface="DM Sans"/>
              <a:ea typeface="DM Sans"/>
              <a:cs typeface="DM Sans"/>
              <a:sym typeface="DM Sans"/>
            </a:endParaRPr>
          </a:p>
          <a:p>
            <a:pPr indent="0" lvl="0" marL="0" marR="0" rtl="0" algn="ctr">
              <a:lnSpc>
                <a:spcPct val="140000"/>
              </a:lnSpc>
              <a:spcBef>
                <a:spcPts val="0"/>
              </a:spcBef>
              <a:spcAft>
                <a:spcPts val="0"/>
              </a:spcAft>
              <a:buNone/>
            </a:pPr>
            <a:r>
              <a:t/>
            </a:r>
            <a:endParaRPr sz="3010">
              <a:solidFill>
                <a:srgbClr val="000000"/>
              </a:solidFill>
              <a:latin typeface="DM Sans"/>
              <a:ea typeface="DM Sans"/>
              <a:cs typeface="DM Sans"/>
              <a:sym typeface="DM Sans"/>
            </a:endParaRPr>
          </a:p>
          <a:p>
            <a:pPr indent="0" lvl="0" marL="0" marR="0" rtl="0" algn="ctr">
              <a:lnSpc>
                <a:spcPct val="140000"/>
              </a:lnSpc>
              <a:spcBef>
                <a:spcPts val="0"/>
              </a:spcBef>
              <a:spcAft>
                <a:spcPts val="0"/>
              </a:spcAft>
              <a:buNone/>
            </a:pPr>
            <a:r>
              <a:t/>
            </a:r>
            <a:endParaRPr sz="3010">
              <a:solidFill>
                <a:srgbClr val="000000"/>
              </a:solidFill>
              <a:latin typeface="DM Sans"/>
              <a:ea typeface="DM Sans"/>
              <a:cs typeface="DM Sans"/>
              <a:sym typeface="DM Sans"/>
            </a:endParaRPr>
          </a:p>
          <a:p>
            <a:pPr indent="0" lvl="0" marL="0" marR="0" rtl="0" algn="ctr">
              <a:lnSpc>
                <a:spcPct val="140000"/>
              </a:lnSpc>
              <a:spcBef>
                <a:spcPts val="0"/>
              </a:spcBef>
              <a:spcAft>
                <a:spcPts val="0"/>
              </a:spcAft>
              <a:buNone/>
            </a:pPr>
            <a:r>
              <a:t/>
            </a:r>
            <a:endParaRPr sz="3010">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4"/>
          <p:cNvSpPr/>
          <p:nvPr/>
        </p:nvSpPr>
        <p:spPr>
          <a:xfrm rot="-9363231">
            <a:off x="14434589" y="4214815"/>
            <a:ext cx="8962062" cy="8502757"/>
          </a:xfrm>
          <a:custGeom>
            <a:rect b="b" l="l" r="r" t="t"/>
            <a:pathLst>
              <a:path extrusionOk="0" h="8502757" w="8962062">
                <a:moveTo>
                  <a:pt x="0" y="0"/>
                </a:moveTo>
                <a:lnTo>
                  <a:pt x="8962062" y="0"/>
                </a:lnTo>
                <a:lnTo>
                  <a:pt x="8962062" y="8502756"/>
                </a:lnTo>
                <a:lnTo>
                  <a:pt x="0" y="850275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4"/>
          <p:cNvSpPr/>
          <p:nvPr/>
        </p:nvSpPr>
        <p:spPr>
          <a:xfrm rot="-9800936">
            <a:off x="5201876" y="7265813"/>
            <a:ext cx="10987262" cy="10424165"/>
          </a:xfrm>
          <a:custGeom>
            <a:rect b="b" l="l" r="r" t="t"/>
            <a:pathLst>
              <a:path extrusionOk="0" h="10424165" w="10987262">
                <a:moveTo>
                  <a:pt x="0" y="0"/>
                </a:moveTo>
                <a:lnTo>
                  <a:pt x="10987263" y="0"/>
                </a:lnTo>
                <a:lnTo>
                  <a:pt x="10987263" y="10424165"/>
                </a:lnTo>
                <a:lnTo>
                  <a:pt x="0" y="1042416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4"/>
          <p:cNvSpPr/>
          <p:nvPr/>
        </p:nvSpPr>
        <p:spPr>
          <a:xfrm rot="-2458172">
            <a:off x="-3042265" y="5163467"/>
            <a:ext cx="7094097" cy="7402536"/>
          </a:xfrm>
          <a:custGeom>
            <a:rect b="b" l="l" r="r" t="t"/>
            <a:pathLst>
              <a:path extrusionOk="0" h="7402536" w="7094097">
                <a:moveTo>
                  <a:pt x="0" y="0"/>
                </a:moveTo>
                <a:lnTo>
                  <a:pt x="7094097" y="0"/>
                </a:lnTo>
                <a:lnTo>
                  <a:pt x="7094097" y="7402536"/>
                </a:lnTo>
                <a:lnTo>
                  <a:pt x="0" y="740253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4"/>
          <p:cNvSpPr/>
          <p:nvPr/>
        </p:nvSpPr>
        <p:spPr>
          <a:xfrm rot="5400000">
            <a:off x="13576336" y="8831399"/>
            <a:ext cx="4406496" cy="3076536"/>
          </a:xfrm>
          <a:custGeom>
            <a:rect b="b" l="l" r="r" t="t"/>
            <a:pathLst>
              <a:path extrusionOk="0" h="3076536" w="4406496">
                <a:moveTo>
                  <a:pt x="0" y="0"/>
                </a:moveTo>
                <a:lnTo>
                  <a:pt x="4406496" y="0"/>
                </a:lnTo>
                <a:lnTo>
                  <a:pt x="4406496" y="3076536"/>
                </a:lnTo>
                <a:lnTo>
                  <a:pt x="0" y="307653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4"/>
          <p:cNvSpPr/>
          <p:nvPr/>
        </p:nvSpPr>
        <p:spPr>
          <a:xfrm rot="6281090">
            <a:off x="759910" y="8245806"/>
            <a:ext cx="2443611" cy="2953816"/>
          </a:xfrm>
          <a:custGeom>
            <a:rect b="b" l="l" r="r" t="t"/>
            <a:pathLst>
              <a:path extrusionOk="0" h="2953816" w="2443611">
                <a:moveTo>
                  <a:pt x="0" y="0"/>
                </a:moveTo>
                <a:lnTo>
                  <a:pt x="2443611" y="0"/>
                </a:lnTo>
                <a:lnTo>
                  <a:pt x="2443611" y="2953816"/>
                </a:lnTo>
                <a:lnTo>
                  <a:pt x="0" y="295381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4"/>
          <p:cNvSpPr/>
          <p:nvPr/>
        </p:nvSpPr>
        <p:spPr>
          <a:xfrm rot="7850222">
            <a:off x="-4007771" y="-2874466"/>
            <a:ext cx="7637434" cy="7246015"/>
          </a:xfrm>
          <a:custGeom>
            <a:rect b="b" l="l" r="r" t="t"/>
            <a:pathLst>
              <a:path extrusionOk="0" h="7246015" w="7637434">
                <a:moveTo>
                  <a:pt x="0" y="0"/>
                </a:moveTo>
                <a:lnTo>
                  <a:pt x="7637434" y="0"/>
                </a:lnTo>
                <a:lnTo>
                  <a:pt x="7637434" y="7246015"/>
                </a:lnTo>
                <a:lnTo>
                  <a:pt x="0" y="7246015"/>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4"/>
          <p:cNvSpPr/>
          <p:nvPr/>
        </p:nvSpPr>
        <p:spPr>
          <a:xfrm rot="5300415">
            <a:off x="834027" y="-6362973"/>
            <a:ext cx="9122123" cy="8654614"/>
          </a:xfrm>
          <a:custGeom>
            <a:rect b="b" l="l" r="r" t="t"/>
            <a:pathLst>
              <a:path extrusionOk="0" h="8654614" w="9122123">
                <a:moveTo>
                  <a:pt x="0" y="0"/>
                </a:moveTo>
                <a:lnTo>
                  <a:pt x="9122123" y="0"/>
                </a:lnTo>
                <a:lnTo>
                  <a:pt x="9122123" y="8654615"/>
                </a:lnTo>
                <a:lnTo>
                  <a:pt x="0" y="865461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4"/>
          <p:cNvSpPr/>
          <p:nvPr/>
        </p:nvSpPr>
        <p:spPr>
          <a:xfrm rot="796355">
            <a:off x="8064879" y="-6531278"/>
            <a:ext cx="9122123" cy="8654614"/>
          </a:xfrm>
          <a:custGeom>
            <a:rect b="b" l="l" r="r" t="t"/>
            <a:pathLst>
              <a:path extrusionOk="0" h="8654614" w="9122123">
                <a:moveTo>
                  <a:pt x="0" y="0"/>
                </a:moveTo>
                <a:lnTo>
                  <a:pt x="9122123" y="0"/>
                </a:lnTo>
                <a:lnTo>
                  <a:pt x="9122123" y="8654614"/>
                </a:lnTo>
                <a:lnTo>
                  <a:pt x="0" y="865461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4"/>
          <p:cNvSpPr/>
          <p:nvPr/>
        </p:nvSpPr>
        <p:spPr>
          <a:xfrm rot="-2458172">
            <a:off x="13661778" y="-2678615"/>
            <a:ext cx="7979489" cy="8326423"/>
          </a:xfrm>
          <a:custGeom>
            <a:rect b="b" l="l" r="r" t="t"/>
            <a:pathLst>
              <a:path extrusionOk="0" h="8326423" w="7979489">
                <a:moveTo>
                  <a:pt x="0" y="0"/>
                </a:moveTo>
                <a:lnTo>
                  <a:pt x="7979488" y="0"/>
                </a:lnTo>
                <a:lnTo>
                  <a:pt x="7979488" y="8326423"/>
                </a:lnTo>
                <a:lnTo>
                  <a:pt x="0" y="8326423"/>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4"/>
          <p:cNvSpPr/>
          <p:nvPr/>
        </p:nvSpPr>
        <p:spPr>
          <a:xfrm rot="3566418">
            <a:off x="-525" y="-776088"/>
            <a:ext cx="3425615" cy="2534955"/>
          </a:xfrm>
          <a:custGeom>
            <a:rect b="b" l="l" r="r" t="t"/>
            <a:pathLst>
              <a:path extrusionOk="0" h="2534955" w="3425615">
                <a:moveTo>
                  <a:pt x="0" y="0"/>
                </a:moveTo>
                <a:lnTo>
                  <a:pt x="3425615" y="0"/>
                </a:lnTo>
                <a:lnTo>
                  <a:pt x="3425615" y="2534955"/>
                </a:lnTo>
                <a:lnTo>
                  <a:pt x="0" y="253495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4"/>
          <p:cNvSpPr/>
          <p:nvPr/>
        </p:nvSpPr>
        <p:spPr>
          <a:xfrm rot="-1958170">
            <a:off x="14250379" y="-670103"/>
            <a:ext cx="3307438" cy="1371084"/>
          </a:xfrm>
          <a:custGeom>
            <a:rect b="b" l="l" r="r" t="t"/>
            <a:pathLst>
              <a:path extrusionOk="0" h="1371084" w="3307438">
                <a:moveTo>
                  <a:pt x="3307439" y="1371084"/>
                </a:moveTo>
                <a:lnTo>
                  <a:pt x="0" y="1371084"/>
                </a:lnTo>
                <a:lnTo>
                  <a:pt x="0" y="0"/>
                </a:lnTo>
                <a:lnTo>
                  <a:pt x="3307439" y="0"/>
                </a:lnTo>
                <a:lnTo>
                  <a:pt x="3307439" y="1371084"/>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4"/>
          <p:cNvSpPr txBox="1"/>
          <p:nvPr/>
        </p:nvSpPr>
        <p:spPr>
          <a:xfrm>
            <a:off x="1837961" y="2647691"/>
            <a:ext cx="8691295" cy="5051366"/>
          </a:xfrm>
          <a:prstGeom prst="rect">
            <a:avLst/>
          </a:prstGeom>
          <a:noFill/>
          <a:ln>
            <a:noFill/>
          </a:ln>
        </p:spPr>
        <p:txBody>
          <a:bodyPr anchorCtr="0" anchor="t" bIns="0" lIns="0" spcFirstLastPara="1" rIns="0" wrap="square" tIns="0">
            <a:spAutoFit/>
          </a:bodyPr>
          <a:lstStyle/>
          <a:p>
            <a:pPr indent="0" lvl="0" marL="0" marR="0" rtl="0" algn="ctr">
              <a:lnSpc>
                <a:spcPct val="182007"/>
              </a:lnSpc>
              <a:spcBef>
                <a:spcPts val="0"/>
              </a:spcBef>
              <a:spcAft>
                <a:spcPts val="0"/>
              </a:spcAft>
              <a:buNone/>
            </a:pPr>
            <a:r>
              <a:rPr lang="en-US" sz="2012">
                <a:solidFill>
                  <a:srgbClr val="2B2B2B"/>
                </a:solidFill>
                <a:latin typeface="Arial"/>
                <a:ea typeface="Arial"/>
                <a:cs typeface="Arial"/>
                <a:sym typeface="Arial"/>
              </a:rPr>
              <a:t>Player transfer markets are a vital aspect of professional sports, influencing team dynamics and competitive success. Estimating a player’s transfer value is a complex task that depends on various factors such as performance, age, team, public sentiment, and market trends. In this project we propose the development of an AI driven model that predicts player transfer values by integrating multi-source data including player performance statistics, social media sentiment, injury history and historical market data. By using advanced machine learning and time-series forecasting techniques, this project will provide a dynamic, data-driven approach to predicting player transfer values.</a:t>
            </a:r>
            <a:endParaRPr/>
          </a:p>
        </p:txBody>
      </p:sp>
      <p:sp>
        <p:nvSpPr>
          <p:cNvPr id="137" name="Google Shape;137;p4"/>
          <p:cNvSpPr/>
          <p:nvPr/>
        </p:nvSpPr>
        <p:spPr>
          <a:xfrm>
            <a:off x="10695507" y="1166764"/>
            <a:ext cx="8220112" cy="8127519"/>
          </a:xfrm>
          <a:custGeom>
            <a:rect b="b" l="l" r="r" t="t"/>
            <a:pathLst>
              <a:path extrusionOk="0" h="8127519" w="8220112">
                <a:moveTo>
                  <a:pt x="0" y="0"/>
                </a:moveTo>
                <a:lnTo>
                  <a:pt x="8220113" y="0"/>
                </a:lnTo>
                <a:lnTo>
                  <a:pt x="8220113" y="8127519"/>
                </a:lnTo>
                <a:lnTo>
                  <a:pt x="0" y="8127519"/>
                </a:lnTo>
                <a:lnTo>
                  <a:pt x="0" y="0"/>
                </a:lnTo>
                <a:close/>
              </a:path>
            </a:pathLst>
          </a:custGeom>
          <a:blipFill rotWithShape="1">
            <a:blip r:embed="rId12">
              <a:alphaModFix/>
            </a:blip>
            <a:stretch>
              <a:fillRect b="0" l="-13056" r="-23772" t="-344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4"/>
          <p:cNvSpPr txBox="1"/>
          <p:nvPr/>
        </p:nvSpPr>
        <p:spPr>
          <a:xfrm>
            <a:off x="1867853" y="1156753"/>
            <a:ext cx="7054471" cy="124468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lang="en-US" sz="7246">
                <a:solidFill>
                  <a:srgbClr val="101010"/>
                </a:solidFill>
                <a:latin typeface="DM Sans"/>
                <a:ea typeface="DM Sans"/>
                <a:cs typeface="DM Sans"/>
                <a:sym typeface="DM Sans"/>
              </a:rPr>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5"/>
          <p:cNvSpPr/>
          <p:nvPr/>
        </p:nvSpPr>
        <p:spPr>
          <a:xfrm rot="796355">
            <a:off x="7672657" y="-6251120"/>
            <a:ext cx="9122123" cy="8654614"/>
          </a:xfrm>
          <a:custGeom>
            <a:rect b="b" l="l" r="r" t="t"/>
            <a:pathLst>
              <a:path extrusionOk="0" h="8654614" w="9122123">
                <a:moveTo>
                  <a:pt x="0" y="0"/>
                </a:moveTo>
                <a:lnTo>
                  <a:pt x="9122123" y="0"/>
                </a:lnTo>
                <a:lnTo>
                  <a:pt x="9122123" y="8654614"/>
                </a:lnTo>
                <a:lnTo>
                  <a:pt x="0" y="865461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5"/>
          <p:cNvSpPr/>
          <p:nvPr/>
        </p:nvSpPr>
        <p:spPr>
          <a:xfrm rot="-2458172">
            <a:off x="13269556" y="-2398456"/>
            <a:ext cx="7979489" cy="8326423"/>
          </a:xfrm>
          <a:custGeom>
            <a:rect b="b" l="l" r="r" t="t"/>
            <a:pathLst>
              <a:path extrusionOk="0" h="8326423" w="7979489">
                <a:moveTo>
                  <a:pt x="0" y="0"/>
                </a:moveTo>
                <a:lnTo>
                  <a:pt x="7979488" y="0"/>
                </a:lnTo>
                <a:lnTo>
                  <a:pt x="7979488" y="8326423"/>
                </a:lnTo>
                <a:lnTo>
                  <a:pt x="0" y="832642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5"/>
          <p:cNvSpPr/>
          <p:nvPr/>
        </p:nvSpPr>
        <p:spPr>
          <a:xfrm rot="-1958170">
            <a:off x="15916834" y="-376522"/>
            <a:ext cx="3307438" cy="1371084"/>
          </a:xfrm>
          <a:custGeom>
            <a:rect b="b" l="l" r="r" t="t"/>
            <a:pathLst>
              <a:path extrusionOk="0" h="1371084" w="3307438">
                <a:moveTo>
                  <a:pt x="3307438" y="1371083"/>
                </a:moveTo>
                <a:lnTo>
                  <a:pt x="0" y="1371083"/>
                </a:lnTo>
                <a:lnTo>
                  <a:pt x="0" y="0"/>
                </a:lnTo>
                <a:lnTo>
                  <a:pt x="3307438" y="0"/>
                </a:lnTo>
                <a:lnTo>
                  <a:pt x="3307438" y="1371083"/>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5"/>
          <p:cNvSpPr/>
          <p:nvPr/>
        </p:nvSpPr>
        <p:spPr>
          <a:xfrm>
            <a:off x="9782349" y="2318445"/>
            <a:ext cx="7635118" cy="7321332"/>
          </a:xfrm>
          <a:custGeom>
            <a:rect b="b" l="l" r="r" t="t"/>
            <a:pathLst>
              <a:path extrusionOk="0" h="7321332" w="7635118">
                <a:moveTo>
                  <a:pt x="0" y="0"/>
                </a:moveTo>
                <a:lnTo>
                  <a:pt x="7635118" y="0"/>
                </a:lnTo>
                <a:lnTo>
                  <a:pt x="7635118" y="7321332"/>
                </a:lnTo>
                <a:lnTo>
                  <a:pt x="0" y="7321332"/>
                </a:lnTo>
                <a:lnTo>
                  <a:pt x="0" y="0"/>
                </a:lnTo>
                <a:close/>
              </a:path>
            </a:pathLst>
          </a:custGeom>
          <a:blipFill rotWithShape="1">
            <a:blip r:embed="rId7">
              <a:alphaModFix/>
            </a:blip>
            <a:stretch>
              <a:fillRect b="-2643" l="0" r="-962" t="-264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5"/>
          <p:cNvSpPr txBox="1"/>
          <p:nvPr/>
        </p:nvSpPr>
        <p:spPr>
          <a:xfrm>
            <a:off x="597829" y="923925"/>
            <a:ext cx="13543937" cy="961209"/>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1" lang="en-US" sz="5657">
                <a:solidFill>
                  <a:srgbClr val="000000"/>
                </a:solidFill>
                <a:latin typeface="DM Sans"/>
                <a:ea typeface="DM Sans"/>
                <a:cs typeface="DM Sans"/>
                <a:sym typeface="DM Sans"/>
              </a:rPr>
              <a:t>Machine Learning Pipeline</a:t>
            </a:r>
            <a:endParaRPr/>
          </a:p>
        </p:txBody>
      </p:sp>
      <p:graphicFrame>
        <p:nvGraphicFramePr>
          <p:cNvPr id="149" name="Google Shape;149;p5"/>
          <p:cNvGraphicFramePr/>
          <p:nvPr/>
        </p:nvGraphicFramePr>
        <p:xfrm>
          <a:off x="864287" y="3238500"/>
          <a:ext cx="3000000" cy="3000000"/>
        </p:xfrm>
        <a:graphic>
          <a:graphicData uri="http://schemas.openxmlformats.org/drawingml/2006/table">
            <a:tbl>
              <a:tblPr>
                <a:noFill/>
                <a:tableStyleId>{2D1AB6C6-93C2-4A96-A883-D4C11669AF0B}</a:tableStyleId>
              </a:tblPr>
              <a:tblGrid>
                <a:gridCol w="2743200"/>
                <a:gridCol w="2743200"/>
                <a:gridCol w="2743200"/>
              </a:tblGrid>
              <a:tr h="871825">
                <a:tc>
                  <a:txBody>
                    <a:bodyPr/>
                    <a:lstStyle/>
                    <a:p>
                      <a:pPr indent="0" lvl="0" marL="0" marR="0" rtl="0" algn="l">
                        <a:spcBef>
                          <a:spcPts val="0"/>
                        </a:spcBef>
                        <a:spcAft>
                          <a:spcPts val="0"/>
                        </a:spcAft>
                        <a:buClr>
                          <a:srgbClr val="1F1F1F"/>
                        </a:buClr>
                        <a:buSzPts val="1800"/>
                        <a:buFont typeface="Calibri"/>
                        <a:buNone/>
                      </a:pPr>
                      <a:r>
                        <a:rPr b="1" lang="en-US" sz="1800" u="none" cap="none" strike="noStrike">
                          <a:solidFill>
                            <a:srgbClr val="1F1F1F"/>
                          </a:solidFill>
                        </a:rPr>
                        <a:t>Stage</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Clr>
                          <a:srgbClr val="1F1F1F"/>
                        </a:buClr>
                        <a:buSzPts val="1800"/>
                        <a:buFont typeface="Calibri"/>
                        <a:buNone/>
                      </a:pPr>
                      <a:r>
                        <a:rPr b="1" lang="en-US" sz="1800" u="none" cap="none" strike="noStrike">
                          <a:solidFill>
                            <a:srgbClr val="1F1F1F"/>
                          </a:solidFill>
                        </a:rPr>
                        <a:t>Main Goal</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Clr>
                          <a:srgbClr val="1F1F1F"/>
                        </a:buClr>
                        <a:buSzPts val="1800"/>
                        <a:buFont typeface="Calibri"/>
                        <a:buNone/>
                      </a:pPr>
                      <a:r>
                        <a:rPr b="1" lang="en-US" sz="1800" u="none" cap="none" strike="noStrike">
                          <a:solidFill>
                            <a:srgbClr val="1F1F1F"/>
                          </a:solidFill>
                        </a:rPr>
                        <a:t>Key Activity</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FEFEF"/>
                    </a:solidFill>
                  </a:tcPr>
                </a:tc>
              </a:tr>
              <a:tr h="871825">
                <a:tc>
                  <a:txBody>
                    <a:bodyPr/>
                    <a:lstStyle/>
                    <a:p>
                      <a:pPr indent="0" lvl="0" marL="0" marR="0" rtl="0" algn="l">
                        <a:spcBef>
                          <a:spcPts val="0"/>
                        </a:spcBef>
                        <a:spcAft>
                          <a:spcPts val="0"/>
                        </a:spcAft>
                        <a:buClr>
                          <a:srgbClr val="1F1F1F"/>
                        </a:buClr>
                        <a:buSzPts val="1800"/>
                        <a:buFont typeface="Calibri"/>
                        <a:buNone/>
                      </a:pPr>
                      <a:r>
                        <a:rPr b="1" lang="en-US" sz="1800" u="none" cap="none" strike="noStrike">
                          <a:solidFill>
                            <a:srgbClr val="1F1F1F"/>
                          </a:solidFill>
                        </a:rPr>
                        <a:t>Data Sources</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rgbClr val="1F1F1F"/>
                        </a:buClr>
                        <a:buSzPts val="1800"/>
                        <a:buFont typeface="Calibri"/>
                        <a:buNone/>
                      </a:pPr>
                      <a:r>
                        <a:rPr lang="en-US" sz="1800" u="none" cap="none" strike="noStrike">
                          <a:solidFill>
                            <a:srgbClr val="1F1F1F"/>
                          </a:solidFill>
                        </a:rPr>
                        <a:t>Acquisition</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rgbClr val="1F1F1F"/>
                        </a:buClr>
                        <a:buSzPts val="1800"/>
                        <a:buFont typeface="Calibri"/>
                        <a:buNone/>
                      </a:pPr>
                      <a:r>
                        <a:rPr lang="en-US" sz="1800" u="none" cap="none" strike="noStrike">
                          <a:solidFill>
                            <a:srgbClr val="1F1F1F"/>
                          </a:solidFill>
                        </a:rPr>
                        <a:t>Extraction &amp; Loading</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871825">
                <a:tc>
                  <a:txBody>
                    <a:bodyPr/>
                    <a:lstStyle/>
                    <a:p>
                      <a:pPr indent="0" lvl="0" marL="0" marR="0" rtl="0" algn="l">
                        <a:spcBef>
                          <a:spcPts val="0"/>
                        </a:spcBef>
                        <a:spcAft>
                          <a:spcPts val="0"/>
                        </a:spcAft>
                        <a:buClr>
                          <a:srgbClr val="1F1F1F"/>
                        </a:buClr>
                        <a:buSzPts val="1800"/>
                        <a:buFont typeface="Calibri"/>
                        <a:buNone/>
                      </a:pPr>
                      <a:r>
                        <a:rPr b="1" lang="en-US" sz="1800" u="none" cap="none" strike="noStrike">
                          <a:solidFill>
                            <a:srgbClr val="1F1F1F"/>
                          </a:solidFill>
                        </a:rPr>
                        <a:t>Data Analysis</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rgbClr val="1F1F1F"/>
                        </a:buClr>
                        <a:buSzPts val="1800"/>
                        <a:buFont typeface="Calibri"/>
                        <a:buNone/>
                      </a:pPr>
                      <a:r>
                        <a:rPr lang="en-US" sz="1800" u="none" cap="none" strike="noStrike">
                          <a:solidFill>
                            <a:srgbClr val="1F1F1F"/>
                          </a:solidFill>
                        </a:rPr>
                        <a:t>Understanding</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rgbClr val="1F1F1F"/>
                        </a:buClr>
                        <a:buSzPts val="1800"/>
                        <a:buFont typeface="Calibri"/>
                        <a:buNone/>
                      </a:pPr>
                      <a:r>
                        <a:rPr lang="en-US" sz="1800" u="none" cap="none" strike="noStrike">
                          <a:solidFill>
                            <a:srgbClr val="1F1F1F"/>
                          </a:solidFill>
                        </a:rPr>
                        <a:t>Cleaning &amp; Visualization</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871825">
                <a:tc>
                  <a:txBody>
                    <a:bodyPr/>
                    <a:lstStyle/>
                    <a:p>
                      <a:pPr indent="0" lvl="0" marL="0" marR="0" rtl="0" algn="l">
                        <a:spcBef>
                          <a:spcPts val="0"/>
                        </a:spcBef>
                        <a:spcAft>
                          <a:spcPts val="0"/>
                        </a:spcAft>
                        <a:buClr>
                          <a:srgbClr val="1F1F1F"/>
                        </a:buClr>
                        <a:buSzPts val="1800"/>
                        <a:buFont typeface="Calibri"/>
                        <a:buNone/>
                      </a:pPr>
                      <a:r>
                        <a:rPr b="1" lang="en-US" sz="1800" u="none" cap="none" strike="noStrike">
                          <a:solidFill>
                            <a:srgbClr val="1F1F1F"/>
                          </a:solidFill>
                        </a:rPr>
                        <a:t>Model Development</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rgbClr val="1F1F1F"/>
                        </a:buClr>
                        <a:buSzPts val="1800"/>
                        <a:buFont typeface="Calibri"/>
                        <a:buNone/>
                      </a:pPr>
                      <a:r>
                        <a:rPr lang="en-US" sz="1800" u="none" cap="none" strike="noStrike">
                          <a:solidFill>
                            <a:srgbClr val="1F1F1F"/>
                          </a:solidFill>
                        </a:rPr>
                        <a:t>Intelligence</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rgbClr val="1F1F1F"/>
                        </a:buClr>
                        <a:buSzPts val="1800"/>
                        <a:buFont typeface="Calibri"/>
                        <a:buNone/>
                      </a:pPr>
                      <a:r>
                        <a:rPr lang="en-US" sz="1800" u="none" cap="none" strike="noStrike">
                          <a:solidFill>
                            <a:srgbClr val="1F1F1F"/>
                          </a:solidFill>
                        </a:rPr>
                        <a:t>Training &amp; Evaluation</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871825">
                <a:tc>
                  <a:txBody>
                    <a:bodyPr/>
                    <a:lstStyle/>
                    <a:p>
                      <a:pPr indent="0" lvl="0" marL="0" marR="0" rtl="0" algn="l">
                        <a:spcBef>
                          <a:spcPts val="0"/>
                        </a:spcBef>
                        <a:spcAft>
                          <a:spcPts val="0"/>
                        </a:spcAft>
                        <a:buClr>
                          <a:srgbClr val="1F1F1F"/>
                        </a:buClr>
                        <a:buSzPts val="1800"/>
                        <a:buFont typeface="Calibri"/>
                        <a:buNone/>
                      </a:pPr>
                      <a:r>
                        <a:rPr b="1" lang="en-US" sz="1800" u="none" cap="none" strike="noStrike">
                          <a:solidFill>
                            <a:srgbClr val="1F1F1F"/>
                          </a:solidFill>
                        </a:rPr>
                        <a:t>Deployment</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rgbClr val="1F1F1F"/>
                        </a:buClr>
                        <a:buSzPts val="1800"/>
                        <a:buFont typeface="Calibri"/>
                        <a:buNone/>
                      </a:pPr>
                      <a:r>
                        <a:rPr lang="en-US" sz="1800" u="none" cap="none" strike="noStrike">
                          <a:solidFill>
                            <a:srgbClr val="1F1F1F"/>
                          </a:solidFill>
                        </a:rPr>
                        <a:t>Value</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rgbClr val="1F1F1F"/>
                        </a:buClr>
                        <a:buSzPts val="1800"/>
                        <a:buFont typeface="Calibri"/>
                        <a:buNone/>
                      </a:pPr>
                      <a:r>
                        <a:rPr lang="en-US" sz="1800" u="none" cap="none" strike="noStrike">
                          <a:solidFill>
                            <a:srgbClr val="1F1F1F"/>
                          </a:solidFill>
                        </a:rPr>
                        <a:t>Integration &amp; Monitoring</a:t>
                      </a:r>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150" name="Google Shape;150;p5"/>
          <p:cNvSpPr/>
          <p:nvPr/>
        </p:nvSpPr>
        <p:spPr>
          <a:xfrm>
            <a:off x="864287" y="3335054"/>
            <a:ext cx="18288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6"/>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6"/>
          <p:cNvSpPr/>
          <p:nvPr/>
        </p:nvSpPr>
        <p:spPr>
          <a:xfrm>
            <a:off x="514350" y="343811"/>
            <a:ext cx="17259300" cy="9091405"/>
          </a:xfrm>
          <a:custGeom>
            <a:rect b="b" l="l" r="r" t="t"/>
            <a:pathLst>
              <a:path extrusionOk="0" h="9091405" w="17259300">
                <a:moveTo>
                  <a:pt x="0" y="0"/>
                </a:moveTo>
                <a:lnTo>
                  <a:pt x="17259300" y="0"/>
                </a:lnTo>
                <a:lnTo>
                  <a:pt x="17259300" y="9091404"/>
                </a:lnTo>
                <a:lnTo>
                  <a:pt x="0" y="9091404"/>
                </a:lnTo>
                <a:lnTo>
                  <a:pt x="0" y="0"/>
                </a:lnTo>
                <a:close/>
              </a:path>
            </a:pathLst>
          </a:custGeom>
          <a:blipFill rotWithShape="1">
            <a:blip r:embed="rId4">
              <a:alphaModFix/>
            </a:blip>
            <a:stretch>
              <a:fillRect b="-49151" l="0" r="0" t="-4068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6"/>
          <p:cNvSpPr txBox="1"/>
          <p:nvPr/>
        </p:nvSpPr>
        <p:spPr>
          <a:xfrm>
            <a:off x="6482613" y="495578"/>
            <a:ext cx="6889550" cy="961469"/>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5646">
                <a:solidFill>
                  <a:srgbClr val="FC5248"/>
                </a:solidFill>
                <a:latin typeface="DM Sans"/>
                <a:ea typeface="DM Sans"/>
                <a:cs typeface="DM Sans"/>
                <a:sym typeface="DM Sans"/>
              </a:rPr>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7"/>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7"/>
          <p:cNvSpPr/>
          <p:nvPr/>
        </p:nvSpPr>
        <p:spPr>
          <a:xfrm rot="-9363231">
            <a:off x="15188940" y="4343701"/>
            <a:ext cx="8962062" cy="8502757"/>
          </a:xfrm>
          <a:custGeom>
            <a:rect b="b" l="l" r="r" t="t"/>
            <a:pathLst>
              <a:path extrusionOk="0" h="8502757" w="8962062">
                <a:moveTo>
                  <a:pt x="0" y="0"/>
                </a:moveTo>
                <a:lnTo>
                  <a:pt x="8962063" y="0"/>
                </a:lnTo>
                <a:lnTo>
                  <a:pt x="8962063" y="8502757"/>
                </a:lnTo>
                <a:lnTo>
                  <a:pt x="0" y="850275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7"/>
          <p:cNvSpPr/>
          <p:nvPr/>
        </p:nvSpPr>
        <p:spPr>
          <a:xfrm>
            <a:off x="6715567" y="7983168"/>
            <a:ext cx="9090582" cy="8624690"/>
          </a:xfrm>
          <a:custGeom>
            <a:rect b="b" l="l" r="r" t="t"/>
            <a:pathLst>
              <a:path extrusionOk="0" h="8624690" w="9090582">
                <a:moveTo>
                  <a:pt x="0" y="0"/>
                </a:moveTo>
                <a:lnTo>
                  <a:pt x="9090582" y="0"/>
                </a:lnTo>
                <a:lnTo>
                  <a:pt x="9090582" y="8624690"/>
                </a:lnTo>
                <a:lnTo>
                  <a:pt x="0" y="86246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7"/>
          <p:cNvSpPr/>
          <p:nvPr/>
        </p:nvSpPr>
        <p:spPr>
          <a:xfrm rot="5400000">
            <a:off x="13184114" y="8215051"/>
            <a:ext cx="4406496" cy="3076536"/>
          </a:xfrm>
          <a:custGeom>
            <a:rect b="b" l="l" r="r" t="t"/>
            <a:pathLst>
              <a:path extrusionOk="0" h="3076536" w="4406496">
                <a:moveTo>
                  <a:pt x="0" y="0"/>
                </a:moveTo>
                <a:lnTo>
                  <a:pt x="4406496" y="0"/>
                </a:lnTo>
                <a:lnTo>
                  <a:pt x="4406496" y="3076535"/>
                </a:lnTo>
                <a:lnTo>
                  <a:pt x="0" y="307653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7"/>
          <p:cNvSpPr/>
          <p:nvPr/>
        </p:nvSpPr>
        <p:spPr>
          <a:xfrm rot="7850222">
            <a:off x="-3447454" y="-2594308"/>
            <a:ext cx="7637434" cy="7246015"/>
          </a:xfrm>
          <a:custGeom>
            <a:rect b="b" l="l" r="r" t="t"/>
            <a:pathLst>
              <a:path extrusionOk="0" h="7246015" w="7637434">
                <a:moveTo>
                  <a:pt x="0" y="0"/>
                </a:moveTo>
                <a:lnTo>
                  <a:pt x="7637433" y="0"/>
                </a:lnTo>
                <a:lnTo>
                  <a:pt x="7637433" y="7246016"/>
                </a:lnTo>
                <a:lnTo>
                  <a:pt x="0" y="72460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7"/>
          <p:cNvSpPr/>
          <p:nvPr/>
        </p:nvSpPr>
        <p:spPr>
          <a:xfrm rot="5300415">
            <a:off x="909752" y="-7427130"/>
            <a:ext cx="10487369" cy="9949892"/>
          </a:xfrm>
          <a:custGeom>
            <a:rect b="b" l="l" r="r" t="t"/>
            <a:pathLst>
              <a:path extrusionOk="0" h="9949892" w="10487369">
                <a:moveTo>
                  <a:pt x="0" y="0"/>
                </a:moveTo>
                <a:lnTo>
                  <a:pt x="10487370" y="0"/>
                </a:lnTo>
                <a:lnTo>
                  <a:pt x="10487370" y="9949892"/>
                </a:lnTo>
                <a:lnTo>
                  <a:pt x="0" y="994989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7"/>
          <p:cNvSpPr/>
          <p:nvPr/>
        </p:nvSpPr>
        <p:spPr>
          <a:xfrm rot="3566418">
            <a:off x="559792" y="-495930"/>
            <a:ext cx="3425615" cy="2534955"/>
          </a:xfrm>
          <a:custGeom>
            <a:rect b="b" l="l" r="r" t="t"/>
            <a:pathLst>
              <a:path extrusionOk="0" h="2534955" w="3425615">
                <a:moveTo>
                  <a:pt x="0" y="0"/>
                </a:moveTo>
                <a:lnTo>
                  <a:pt x="3425615" y="0"/>
                </a:lnTo>
                <a:lnTo>
                  <a:pt x="3425615" y="2534956"/>
                </a:lnTo>
                <a:lnTo>
                  <a:pt x="0" y="253495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7"/>
          <p:cNvSpPr/>
          <p:nvPr/>
        </p:nvSpPr>
        <p:spPr>
          <a:xfrm>
            <a:off x="3518613" y="2699309"/>
            <a:ext cx="11992442" cy="7175296"/>
          </a:xfrm>
          <a:custGeom>
            <a:rect b="b" l="l" r="r" t="t"/>
            <a:pathLst>
              <a:path extrusionOk="0" h="7175296" w="11992442">
                <a:moveTo>
                  <a:pt x="0" y="0"/>
                </a:moveTo>
                <a:lnTo>
                  <a:pt x="11992442" y="0"/>
                </a:lnTo>
                <a:lnTo>
                  <a:pt x="11992442" y="7175295"/>
                </a:lnTo>
                <a:lnTo>
                  <a:pt x="0" y="7175295"/>
                </a:lnTo>
                <a:lnTo>
                  <a:pt x="0" y="0"/>
                </a:lnTo>
                <a:close/>
              </a:path>
            </a:pathLst>
          </a:custGeom>
          <a:blipFill rotWithShape="1">
            <a:blip r:embed="rId8">
              <a:alphaModFix/>
            </a:blip>
            <a:stretch>
              <a:fillRect b="0" l="-7398" r="-7398" t="-96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7"/>
          <p:cNvSpPr txBox="1"/>
          <p:nvPr/>
        </p:nvSpPr>
        <p:spPr>
          <a:xfrm>
            <a:off x="4510423" y="1048600"/>
            <a:ext cx="10008822" cy="124468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lang="en-US" sz="7246">
                <a:solidFill>
                  <a:srgbClr val="8C52FF"/>
                </a:solidFill>
                <a:latin typeface="DM Sans"/>
                <a:ea typeface="DM Sans"/>
                <a:cs typeface="DM Sans"/>
                <a:sym typeface="DM Sans"/>
              </a:rPr>
              <a:t>DATA COLLECTION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8"/>
          <p:cNvSpPr/>
          <p:nvPr/>
        </p:nvSpPr>
        <p:spPr>
          <a:xfrm rot="796355">
            <a:off x="7819277" y="-5363589"/>
            <a:ext cx="9122123" cy="8654614"/>
          </a:xfrm>
          <a:custGeom>
            <a:rect b="b" l="l" r="r" t="t"/>
            <a:pathLst>
              <a:path extrusionOk="0" h="8654614" w="9122123">
                <a:moveTo>
                  <a:pt x="0" y="0"/>
                </a:moveTo>
                <a:lnTo>
                  <a:pt x="9122123" y="0"/>
                </a:lnTo>
                <a:lnTo>
                  <a:pt x="9122123" y="8654615"/>
                </a:lnTo>
                <a:lnTo>
                  <a:pt x="0" y="865461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8"/>
          <p:cNvSpPr/>
          <p:nvPr/>
        </p:nvSpPr>
        <p:spPr>
          <a:xfrm rot="3566418">
            <a:off x="559792" y="-495930"/>
            <a:ext cx="3425615" cy="2534955"/>
          </a:xfrm>
          <a:custGeom>
            <a:rect b="b" l="l" r="r" t="t"/>
            <a:pathLst>
              <a:path extrusionOk="0" h="2534955" w="3425615">
                <a:moveTo>
                  <a:pt x="0" y="0"/>
                </a:moveTo>
                <a:lnTo>
                  <a:pt x="3425615" y="0"/>
                </a:lnTo>
                <a:lnTo>
                  <a:pt x="3425615" y="2534956"/>
                </a:lnTo>
                <a:lnTo>
                  <a:pt x="0" y="253495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8"/>
          <p:cNvSpPr/>
          <p:nvPr/>
        </p:nvSpPr>
        <p:spPr>
          <a:xfrm>
            <a:off x="9144000" y="-601812"/>
            <a:ext cx="12111329" cy="11490624"/>
          </a:xfrm>
          <a:custGeom>
            <a:rect b="b" l="l" r="r" t="t"/>
            <a:pathLst>
              <a:path extrusionOk="0" h="11490624" w="12111329">
                <a:moveTo>
                  <a:pt x="0" y="0"/>
                </a:moveTo>
                <a:lnTo>
                  <a:pt x="12111329" y="0"/>
                </a:lnTo>
                <a:lnTo>
                  <a:pt x="12111329" y="11490624"/>
                </a:lnTo>
                <a:lnTo>
                  <a:pt x="0" y="1149062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8"/>
          <p:cNvSpPr/>
          <p:nvPr/>
        </p:nvSpPr>
        <p:spPr>
          <a:xfrm rot="-2458172">
            <a:off x="-2397901" y="5079420"/>
            <a:ext cx="7094097" cy="7402536"/>
          </a:xfrm>
          <a:custGeom>
            <a:rect b="b" l="l" r="r" t="t"/>
            <a:pathLst>
              <a:path extrusionOk="0" h="7402536" w="7094097">
                <a:moveTo>
                  <a:pt x="0" y="0"/>
                </a:moveTo>
                <a:lnTo>
                  <a:pt x="7094097" y="0"/>
                </a:lnTo>
                <a:lnTo>
                  <a:pt x="7094097" y="7402535"/>
                </a:lnTo>
                <a:lnTo>
                  <a:pt x="0" y="74025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8"/>
          <p:cNvSpPr/>
          <p:nvPr/>
        </p:nvSpPr>
        <p:spPr>
          <a:xfrm rot="5300415">
            <a:off x="700532" y="7651629"/>
            <a:ext cx="9090582" cy="8624690"/>
          </a:xfrm>
          <a:custGeom>
            <a:rect b="b" l="l" r="r" t="t"/>
            <a:pathLst>
              <a:path extrusionOk="0" h="8624690" w="9090582">
                <a:moveTo>
                  <a:pt x="0" y="0"/>
                </a:moveTo>
                <a:lnTo>
                  <a:pt x="9090583" y="0"/>
                </a:lnTo>
                <a:lnTo>
                  <a:pt x="9090583" y="8624690"/>
                </a:lnTo>
                <a:lnTo>
                  <a:pt x="0" y="862469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8"/>
          <p:cNvSpPr/>
          <p:nvPr/>
        </p:nvSpPr>
        <p:spPr>
          <a:xfrm>
            <a:off x="7835048" y="8007571"/>
            <a:ext cx="9090582" cy="8624690"/>
          </a:xfrm>
          <a:custGeom>
            <a:rect b="b" l="l" r="r" t="t"/>
            <a:pathLst>
              <a:path extrusionOk="0" h="8624690" w="9090582">
                <a:moveTo>
                  <a:pt x="0" y="0"/>
                </a:moveTo>
                <a:lnTo>
                  <a:pt x="9090582" y="0"/>
                </a:lnTo>
                <a:lnTo>
                  <a:pt x="9090582" y="8624690"/>
                </a:lnTo>
                <a:lnTo>
                  <a:pt x="0" y="862469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8"/>
          <p:cNvSpPr txBox="1"/>
          <p:nvPr/>
        </p:nvSpPr>
        <p:spPr>
          <a:xfrm>
            <a:off x="2907754" y="4374896"/>
            <a:ext cx="12004888" cy="138480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8105">
                <a:solidFill>
                  <a:srgbClr val="533790"/>
                </a:solidFill>
                <a:latin typeface="DM Sans"/>
                <a:ea typeface="DM Sans"/>
                <a:cs typeface="DM Sans"/>
                <a:sym typeface="DM Sans"/>
              </a:rPr>
              <a:t>FEATURE ENGINEERING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9"/>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6117" l="0" r="-411" t="-1463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9"/>
          <p:cNvSpPr/>
          <p:nvPr/>
        </p:nvSpPr>
        <p:spPr>
          <a:xfrm rot="-9363231">
            <a:off x="13720185" y="4677076"/>
            <a:ext cx="8962062" cy="8502757"/>
          </a:xfrm>
          <a:custGeom>
            <a:rect b="b" l="l" r="r" t="t"/>
            <a:pathLst>
              <a:path extrusionOk="0" h="8502757" w="8962062">
                <a:moveTo>
                  <a:pt x="0" y="0"/>
                </a:moveTo>
                <a:lnTo>
                  <a:pt x="8962062" y="0"/>
                </a:lnTo>
                <a:lnTo>
                  <a:pt x="8962062" y="8502757"/>
                </a:lnTo>
                <a:lnTo>
                  <a:pt x="0" y="850275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9"/>
          <p:cNvSpPr/>
          <p:nvPr/>
        </p:nvSpPr>
        <p:spPr>
          <a:xfrm>
            <a:off x="8928742" y="-1203624"/>
            <a:ext cx="12111329" cy="11490624"/>
          </a:xfrm>
          <a:custGeom>
            <a:rect b="b" l="l" r="r" t="t"/>
            <a:pathLst>
              <a:path extrusionOk="0" h="11490624" w="12111329">
                <a:moveTo>
                  <a:pt x="0" y="0"/>
                </a:moveTo>
                <a:lnTo>
                  <a:pt x="12111330" y="0"/>
                </a:lnTo>
                <a:lnTo>
                  <a:pt x="12111330" y="11490624"/>
                </a:lnTo>
                <a:lnTo>
                  <a:pt x="0" y="1149062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9"/>
          <p:cNvSpPr/>
          <p:nvPr/>
        </p:nvSpPr>
        <p:spPr>
          <a:xfrm>
            <a:off x="8451097" y="7413701"/>
            <a:ext cx="9090582" cy="8624690"/>
          </a:xfrm>
          <a:custGeom>
            <a:rect b="b" l="l" r="r" t="t"/>
            <a:pathLst>
              <a:path extrusionOk="0" h="8624690" w="9090582">
                <a:moveTo>
                  <a:pt x="0" y="0"/>
                </a:moveTo>
                <a:lnTo>
                  <a:pt x="9090583" y="0"/>
                </a:lnTo>
                <a:lnTo>
                  <a:pt x="9090583" y="8624691"/>
                </a:lnTo>
                <a:lnTo>
                  <a:pt x="0" y="862469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9"/>
          <p:cNvSpPr/>
          <p:nvPr/>
        </p:nvSpPr>
        <p:spPr>
          <a:xfrm rot="5400000">
            <a:off x="13131910" y="7921326"/>
            <a:ext cx="4752425" cy="3318057"/>
          </a:xfrm>
          <a:custGeom>
            <a:rect b="b" l="l" r="r" t="t"/>
            <a:pathLst>
              <a:path extrusionOk="0" h="3318057" w="4752425">
                <a:moveTo>
                  <a:pt x="0" y="0"/>
                </a:moveTo>
                <a:lnTo>
                  <a:pt x="4752425" y="0"/>
                </a:lnTo>
                <a:lnTo>
                  <a:pt x="4752425" y="3318057"/>
                </a:lnTo>
                <a:lnTo>
                  <a:pt x="0" y="331805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9"/>
          <p:cNvSpPr/>
          <p:nvPr/>
        </p:nvSpPr>
        <p:spPr>
          <a:xfrm rot="796355">
            <a:off x="8065417" y="-5818254"/>
            <a:ext cx="9122123" cy="8654614"/>
          </a:xfrm>
          <a:custGeom>
            <a:rect b="b" l="l" r="r" t="t"/>
            <a:pathLst>
              <a:path extrusionOk="0" h="8654614" w="9122123">
                <a:moveTo>
                  <a:pt x="0" y="0"/>
                </a:moveTo>
                <a:lnTo>
                  <a:pt x="9122123" y="0"/>
                </a:lnTo>
                <a:lnTo>
                  <a:pt x="9122123" y="8654614"/>
                </a:lnTo>
                <a:lnTo>
                  <a:pt x="0" y="865461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9"/>
          <p:cNvSpPr/>
          <p:nvPr/>
        </p:nvSpPr>
        <p:spPr>
          <a:xfrm rot="-1958170">
            <a:off x="13978089" y="-272953"/>
            <a:ext cx="3928118" cy="1628384"/>
          </a:xfrm>
          <a:custGeom>
            <a:rect b="b" l="l" r="r" t="t"/>
            <a:pathLst>
              <a:path extrusionOk="0" h="1628384" w="3928118">
                <a:moveTo>
                  <a:pt x="3928118" y="1628383"/>
                </a:moveTo>
                <a:lnTo>
                  <a:pt x="0" y="1628383"/>
                </a:lnTo>
                <a:lnTo>
                  <a:pt x="0" y="0"/>
                </a:lnTo>
                <a:lnTo>
                  <a:pt x="3928118" y="0"/>
                </a:lnTo>
                <a:lnTo>
                  <a:pt x="3928118" y="1628383"/>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9"/>
          <p:cNvSpPr/>
          <p:nvPr/>
        </p:nvSpPr>
        <p:spPr>
          <a:xfrm>
            <a:off x="4253007" y="1828506"/>
            <a:ext cx="8396181" cy="7751849"/>
          </a:xfrm>
          <a:custGeom>
            <a:rect b="b" l="l" r="r" t="t"/>
            <a:pathLst>
              <a:path extrusionOk="0" h="7751849" w="8396181">
                <a:moveTo>
                  <a:pt x="0" y="0"/>
                </a:moveTo>
                <a:lnTo>
                  <a:pt x="8396181" y="0"/>
                </a:lnTo>
                <a:lnTo>
                  <a:pt x="8396181" y="7751848"/>
                </a:lnTo>
                <a:lnTo>
                  <a:pt x="0" y="7751848"/>
                </a:lnTo>
                <a:lnTo>
                  <a:pt x="0" y="0"/>
                </a:lnTo>
                <a:close/>
              </a:path>
            </a:pathLst>
          </a:custGeom>
          <a:blipFill rotWithShape="1">
            <a:blip r:embed="rId8">
              <a:alphaModFix/>
            </a:blip>
            <a:stretch>
              <a:fillRect b="-3659" l="-4013" r="-1113" t="-1020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9"/>
          <p:cNvSpPr txBox="1"/>
          <p:nvPr/>
        </p:nvSpPr>
        <p:spPr>
          <a:xfrm>
            <a:off x="4461915" y="227743"/>
            <a:ext cx="8933655" cy="96113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660">
                <a:solidFill>
                  <a:srgbClr val="FFDE59"/>
                </a:solidFill>
                <a:latin typeface="DM Sans"/>
                <a:ea typeface="DM Sans"/>
                <a:cs typeface="DM Sans"/>
                <a:sym typeface="DM Sans"/>
              </a:rPr>
              <a:t>FEATURE ENGINEERING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